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4"/>
  </p:notesMasterIdLst>
  <p:sldIdLst>
    <p:sldId id="1318" r:id="rId2"/>
    <p:sldId id="1319" r:id="rId3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862" userDrawn="1">
          <p15:clr>
            <a:srgbClr val="A4A3A4"/>
          </p15:clr>
        </p15:guide>
        <p15:guide id="3" orient="horz" pos="24803" userDrawn="1">
          <p15:clr>
            <a:srgbClr val="A4A3A4"/>
          </p15:clr>
        </p15:guide>
        <p15:guide id="4" pos="18209" userDrawn="1">
          <p15:clr>
            <a:srgbClr val="A4A3A4"/>
          </p15:clr>
        </p15:guide>
        <p15:guide id="5" pos="1820" userDrawn="1">
          <p15:clr>
            <a:srgbClr val="A4A3A4"/>
          </p15:clr>
        </p15:guide>
        <p15:guide id="6" pos="1725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ser" lastIdx="0" clrIdx="0">
    <p:extLst>
      <p:ext uri="{19B8F6BF-5375-455C-9EA6-DF929625EA0E}">
        <p15:presenceInfo xmlns:p15="http://schemas.microsoft.com/office/powerpoint/2012/main" userId="f5cee062c4e249c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D6"/>
    <a:srgbClr val="254AA5"/>
    <a:srgbClr val="D5F0D0"/>
    <a:srgbClr val="9EBEEE"/>
    <a:srgbClr val="BFE3D7"/>
    <a:srgbClr val="C64847"/>
    <a:srgbClr val="FCC9A8"/>
    <a:srgbClr val="E2D8D2"/>
    <a:srgbClr val="E5E28B"/>
    <a:srgbClr val="E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5530" autoAdjust="0"/>
  </p:normalViewPr>
  <p:slideViewPr>
    <p:cSldViewPr snapToGrid="0">
      <p:cViewPr varScale="1">
        <p:scale>
          <a:sx n="23" d="100"/>
          <a:sy n="23" d="100"/>
        </p:scale>
        <p:origin x="1548" y="100"/>
      </p:cViewPr>
      <p:guideLst>
        <p:guide orient="horz" pos="2160"/>
        <p:guide pos="862"/>
        <p:guide orient="horz" pos="24803"/>
        <p:guide pos="18209"/>
        <p:guide pos="1820"/>
        <p:guide pos="172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215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스퀘어_ac Bold" panose="020B0600000101010101" pitchFamily="50" charset="-127"/>
                <a:ea typeface="나눔스퀘어_ac Bold" panose="020B0600000101010101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스퀘어_ac Bold" panose="020B0600000101010101" pitchFamily="50" charset="-127"/>
                <a:ea typeface="나눔스퀘어_ac Bold" panose="020B0600000101010101" pitchFamily="50" charset="-127"/>
              </a:defRPr>
            </a:lvl1pPr>
          </a:lstStyle>
          <a:p>
            <a:fld id="{BE988710-0557-41BA-80DB-0EE5CAA80FD0}" type="datetimeFigureOut">
              <a:rPr lang="ko-KR" altLang="en-US" smtClean="0"/>
              <a:pPr/>
              <a:t>2025-12-10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스퀘어_ac Bold" panose="020B0600000101010101" pitchFamily="50" charset="-127"/>
                <a:ea typeface="나눔스퀘어_ac Bold" panose="020B0600000101010101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스퀘어_ac Bold" panose="020B0600000101010101" pitchFamily="50" charset="-127"/>
                <a:ea typeface="나눔스퀘어_ac Bold" panose="020B0600000101010101" pitchFamily="50" charset="-127"/>
              </a:defRPr>
            </a:lvl1pPr>
          </a:lstStyle>
          <a:p>
            <a:fld id="{AE3C3363-C801-49CE-AC31-5F56AD12F79C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754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5539" rtl="0" eaLnBrk="1" latinLnBrk="1" hangingPunct="1">
      <a:defRPr sz="4603" kern="1200">
        <a:solidFill>
          <a:schemeClr val="tx1"/>
        </a:solidFill>
        <a:latin typeface="나눔스퀘어_ac Bold" panose="020B0600000101010101" pitchFamily="50" charset="-127"/>
        <a:ea typeface="나눔스퀘어_ac Bold" panose="020B0600000101010101" pitchFamily="50" charset="-127"/>
        <a:cs typeface="+mn-cs"/>
      </a:defRPr>
    </a:lvl1pPr>
    <a:lvl2pPr marL="1752768" algn="l" defTabSz="3505539" rtl="0" eaLnBrk="1" latinLnBrk="1" hangingPunct="1">
      <a:defRPr sz="4603" kern="1200">
        <a:solidFill>
          <a:schemeClr val="tx1"/>
        </a:solidFill>
        <a:latin typeface="나눔스퀘어_ac Bold" panose="020B0600000101010101" pitchFamily="50" charset="-127"/>
        <a:ea typeface="나눔스퀘어_ac Bold" panose="020B0600000101010101" pitchFamily="50" charset="-127"/>
        <a:cs typeface="+mn-cs"/>
      </a:defRPr>
    </a:lvl2pPr>
    <a:lvl3pPr marL="3505539" algn="l" defTabSz="3505539" rtl="0" eaLnBrk="1" latinLnBrk="1" hangingPunct="1">
      <a:defRPr sz="4603" kern="1200">
        <a:solidFill>
          <a:schemeClr val="tx1"/>
        </a:solidFill>
        <a:latin typeface="나눔스퀘어_ac Bold" panose="020B0600000101010101" pitchFamily="50" charset="-127"/>
        <a:ea typeface="나눔스퀘어_ac Bold" panose="020B0600000101010101" pitchFamily="50" charset="-127"/>
        <a:cs typeface="+mn-cs"/>
      </a:defRPr>
    </a:lvl3pPr>
    <a:lvl4pPr marL="5258311" algn="l" defTabSz="3505539" rtl="0" eaLnBrk="1" latinLnBrk="1" hangingPunct="1">
      <a:defRPr sz="4603" kern="1200">
        <a:solidFill>
          <a:schemeClr val="tx1"/>
        </a:solidFill>
        <a:latin typeface="나눔스퀘어_ac Bold" panose="020B0600000101010101" pitchFamily="50" charset="-127"/>
        <a:ea typeface="나눔스퀘어_ac Bold" panose="020B0600000101010101" pitchFamily="50" charset="-127"/>
        <a:cs typeface="+mn-cs"/>
      </a:defRPr>
    </a:lvl4pPr>
    <a:lvl5pPr marL="7011079" algn="l" defTabSz="3505539" rtl="0" eaLnBrk="1" latinLnBrk="1" hangingPunct="1">
      <a:defRPr sz="4603" kern="1200">
        <a:solidFill>
          <a:schemeClr val="tx1"/>
        </a:solidFill>
        <a:latin typeface="나눔스퀘어_ac Bold" panose="020B0600000101010101" pitchFamily="50" charset="-127"/>
        <a:ea typeface="나눔스퀘어_ac Bold" panose="020B0600000101010101" pitchFamily="50" charset="-127"/>
        <a:cs typeface="+mn-cs"/>
      </a:defRPr>
    </a:lvl5pPr>
    <a:lvl6pPr marL="8763847" algn="l" defTabSz="3505539" rtl="0" eaLnBrk="1" latinLnBrk="1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16614" algn="l" defTabSz="3505539" rtl="0" eaLnBrk="1" latinLnBrk="1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69386" algn="l" defTabSz="3505539" rtl="0" eaLnBrk="1" latinLnBrk="1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22154" algn="l" defTabSz="3505539" rtl="0" eaLnBrk="1" latinLnBrk="1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229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6388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895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85FBC-2750-4EB2-BEE8-FADFF901B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196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</p:sldLayoutIdLst>
  <p:hf hdr="0" ftr="0" dt="0"/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모서리가 둥근 직사각형 150">
            <a:extLst>
              <a:ext uri="{FF2B5EF4-FFF2-40B4-BE49-F238E27FC236}">
                <a16:creationId xmlns:a16="http://schemas.microsoft.com/office/drawing/2014/main" id="{0DD819A7-E6D3-40E6-B796-FBCBBF6975F7}"/>
              </a:ext>
            </a:extLst>
          </p:cNvPr>
          <p:cNvSpPr/>
          <p:nvPr/>
        </p:nvSpPr>
        <p:spPr>
          <a:xfrm>
            <a:off x="15377609" y="7376322"/>
            <a:ext cx="14484112" cy="28526363"/>
          </a:xfrm>
          <a:prstGeom prst="roundRect">
            <a:avLst>
              <a:gd name="adj" fmla="val 2977"/>
            </a:avLst>
          </a:prstGeom>
          <a:solidFill>
            <a:srgbClr val="D5F0D0">
              <a:alpha val="66667"/>
            </a:srgbClr>
          </a:solidFill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lIns="180119" tIns="90059" rIns="180119" bIns="90059" rtlCol="0" anchor="t"/>
          <a:lstStyle/>
          <a:p>
            <a:pPr defTabSz="4134441" latinLnBrk="1">
              <a:lnSpc>
                <a:spcPct val="120000"/>
              </a:lnSpc>
            </a:pPr>
            <a:endParaRPr lang="en-US" altLang="ko-KR" sz="2800" kern="0" spc="-50" dirty="0"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151" name="Rectangle 18">
            <a:extLst>
              <a:ext uri="{FF2B5EF4-FFF2-40B4-BE49-F238E27FC236}">
                <a16:creationId xmlns:a16="http://schemas.microsoft.com/office/drawing/2014/main" id="{7E3A5C91-780F-4667-B32E-2C7A1B370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0302" y="36183868"/>
            <a:ext cx="14484113" cy="751028"/>
          </a:xfrm>
          <a:prstGeom prst="roundRect">
            <a:avLst>
              <a:gd name="adj" fmla="val 29841"/>
            </a:avLst>
          </a:prstGeom>
          <a:solidFill>
            <a:schemeClr val="accent4">
              <a:lumMod val="75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lIns="180119" tIns="90059" rIns="180119" bIns="90059" anchor="ctr"/>
          <a:lstStyle/>
          <a:p>
            <a:pPr algn="ctr" defTabSz="3352206">
              <a:spcBef>
                <a:spcPct val="50000"/>
              </a:spcBef>
            </a:pP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결론 및 제언</a:t>
            </a:r>
            <a:endParaRPr lang="en-US" altLang="ko-KR" sz="3600" b="1" kern="0" spc="-50" dirty="0">
              <a:solidFill>
                <a:schemeClr val="bg1"/>
              </a:solidFill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58F68FD-E557-4FEB-9975-34DC9F04D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540" y="623455"/>
            <a:ext cx="29340877" cy="5283690"/>
          </a:xfrm>
          <a:prstGeom prst="roundRect">
            <a:avLst>
              <a:gd name="adj" fmla="val 5273"/>
            </a:avLst>
          </a:prstGeom>
          <a:solidFill>
            <a:srgbClr val="002060"/>
          </a:solidFill>
          <a:ln w="25400">
            <a:noFill/>
            <a:miter lim="800000"/>
            <a:headEnd/>
            <a:tailEnd/>
          </a:ln>
          <a:effectLst/>
        </p:spPr>
        <p:txBody>
          <a:bodyPr lIns="89086" tIns="44543" rIns="89086" bIns="44543" anchor="ctr"/>
          <a:lstStyle/>
          <a:p>
            <a:pPr algn="ctr"/>
            <a:endParaRPr lang="en-US" altLang="ko-KR" sz="4200" b="1" spc="-50" dirty="0">
              <a:ln>
                <a:solidFill>
                  <a:schemeClr val="bg1"/>
                </a:solidFill>
              </a:ln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Pretendard ExtraBold" panose="020009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57D32E-73D1-4B78-BCE6-666E4628D8FC}"/>
              </a:ext>
            </a:extLst>
          </p:cNvPr>
          <p:cNvSpPr txBox="1"/>
          <p:nvPr/>
        </p:nvSpPr>
        <p:spPr>
          <a:xfrm>
            <a:off x="869921" y="833081"/>
            <a:ext cx="335220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3200" b="1" spc="-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Pretendard" panose="02000503000000020004" pitchFamily="50" charset="-127"/>
              </a:rPr>
              <a:t>2025 </a:t>
            </a:r>
            <a:r>
              <a:rPr lang="ko-KR" altLang="en-US" sz="3200" b="1" spc="-5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Pretendard" panose="02000503000000020004" pitchFamily="50" charset="-127"/>
              </a:rPr>
              <a:t>물교연말파티</a:t>
            </a:r>
            <a:endParaRPr lang="en-US" altLang="ko-KR" sz="3200" b="1" spc="-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Pretendard" panose="02000503000000020004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31AA074-95E8-45BB-AA28-80180B3BB184}"/>
              </a:ext>
            </a:extLst>
          </p:cNvPr>
          <p:cNvSpPr/>
          <p:nvPr/>
        </p:nvSpPr>
        <p:spPr>
          <a:xfrm>
            <a:off x="520843" y="2141131"/>
            <a:ext cx="29340877" cy="298543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6000" b="1" kern="0" spc="-50" dirty="0">
                <a:solidFill>
                  <a:schemeClr val="bg1"/>
                </a:solidFill>
                <a:latin typeface="+mj-ea"/>
                <a:ea typeface="+mj-ea"/>
                <a:cs typeface="Pretendard" panose="02000503000000020004" pitchFamily="50" charset="-127"/>
              </a:rPr>
              <a:t>제목을 적습니다</a:t>
            </a:r>
            <a:endParaRPr lang="en-US" altLang="ko-KR" sz="6000" b="1" kern="0" spc="-50" dirty="0">
              <a:solidFill>
                <a:schemeClr val="bg1"/>
              </a:solidFill>
              <a:latin typeface="+mj-ea"/>
              <a:ea typeface="+mj-ea"/>
              <a:cs typeface="Pretendard" panose="02000503000000020004" pitchFamily="50" charset="-127"/>
            </a:endParaRPr>
          </a:p>
          <a:p>
            <a:pPr algn="ctr"/>
            <a:endParaRPr lang="en-US" altLang="ko-KR" sz="4800" b="1" kern="0" spc="-50" dirty="0">
              <a:solidFill>
                <a:schemeClr val="bg1"/>
              </a:solidFill>
              <a:latin typeface="+mj-ea"/>
              <a:ea typeface="+mj-ea"/>
              <a:cs typeface="Pretendard" panose="02000503000000020004" pitchFamily="50" charset="-127"/>
            </a:endParaRPr>
          </a:p>
          <a:p>
            <a:pPr algn="ctr"/>
            <a:r>
              <a:rPr lang="ko-KR" altLang="en-US" sz="4400" b="1" kern="0" spc="-50" dirty="0">
                <a:solidFill>
                  <a:schemeClr val="bg1"/>
                </a:solidFill>
                <a:latin typeface="+mj-ea"/>
                <a:ea typeface="+mj-ea"/>
                <a:cs typeface="Pretendard" panose="02000503000000020004" pitchFamily="50" charset="-127"/>
              </a:rPr>
              <a:t>고 연 주</a:t>
            </a:r>
            <a:endParaRPr lang="en-US" altLang="ko-KR" sz="4400" b="1" kern="0" spc="-50" dirty="0">
              <a:solidFill>
                <a:schemeClr val="bg1"/>
              </a:solidFill>
              <a:latin typeface="+mj-ea"/>
              <a:ea typeface="+mj-ea"/>
              <a:cs typeface="Pretendard" panose="02000503000000020004" pitchFamily="50" charset="-127"/>
            </a:endParaRPr>
          </a:p>
          <a:p>
            <a:pPr algn="ctr"/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제주대학교 과학교육학부 물리교육전공 </a:t>
            </a:r>
            <a:r>
              <a:rPr lang="en-US" altLang="ko-KR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O</a:t>
            </a: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학년</a:t>
            </a:r>
            <a:endParaRPr lang="en-US" altLang="ko-KR" sz="3600" b="1" kern="0" spc="-50" dirty="0">
              <a:solidFill>
                <a:schemeClr val="bg1"/>
              </a:solidFill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55" name="Rectangle 18">
            <a:extLst>
              <a:ext uri="{FF2B5EF4-FFF2-40B4-BE49-F238E27FC236}">
                <a16:creationId xmlns:a16="http://schemas.microsoft.com/office/drawing/2014/main" id="{600E3D2B-348B-4B13-80A0-775D76C09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92" y="6319163"/>
            <a:ext cx="14484112" cy="751028"/>
          </a:xfrm>
          <a:prstGeom prst="roundRect">
            <a:avLst>
              <a:gd name="adj" fmla="val 29841"/>
            </a:avLst>
          </a:prstGeom>
          <a:solidFill>
            <a:schemeClr val="accent4">
              <a:lumMod val="75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lIns="180119" tIns="90059" rIns="180119" bIns="90059" anchor="ctr"/>
          <a:lstStyle/>
          <a:p>
            <a:pPr marL="0" marR="0" lvl="0" indent="0" algn="ctr" defTabSz="3352206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0" cap="none" spc="-5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Pretendard" panose="02000503000000020004" pitchFamily="50" charset="-127"/>
              </a:rPr>
              <a:t>개발 </a:t>
            </a:r>
            <a:r>
              <a:rPr kumimoji="0" lang="en-US" altLang="ko-KR" sz="3600" b="1" i="0" u="none" strike="noStrike" kern="0" cap="none" spc="-5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Pretendard" panose="02000503000000020004" pitchFamily="50" charset="-127"/>
              </a:rPr>
              <a:t>/ </a:t>
            </a:r>
            <a:r>
              <a:rPr kumimoji="0" lang="ko-KR" altLang="en-US" sz="3600" b="1" i="0" u="none" strike="noStrike" kern="0" cap="none" spc="-5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Pretendard" panose="02000503000000020004" pitchFamily="50" charset="-127"/>
              </a:rPr>
              <a:t>설계 </a:t>
            </a:r>
            <a:r>
              <a:rPr kumimoji="0" lang="en-US" altLang="ko-KR" sz="3600" b="1" i="0" u="none" strike="noStrike" kern="0" cap="none" spc="-5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Pretendard" panose="02000503000000020004" pitchFamily="50" charset="-127"/>
              </a:rPr>
              <a:t>/ </a:t>
            </a:r>
            <a:r>
              <a:rPr kumimoji="0" lang="ko-KR" altLang="en-US" sz="3600" b="1" i="0" u="none" strike="noStrike" kern="0" cap="none" spc="-5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Pretendard" panose="02000503000000020004" pitchFamily="50" charset="-127"/>
              </a:rPr>
              <a:t>실험 </a:t>
            </a: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목적 및 필요성</a:t>
            </a:r>
            <a:r>
              <a:rPr kumimoji="0" lang="ko-KR" altLang="en-US" sz="3600" b="1" i="0" u="none" strike="noStrike" kern="0" cap="none" spc="-5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Pretendard" panose="02000503000000020004" pitchFamily="50" charset="-127"/>
              </a:rPr>
              <a:t> </a:t>
            </a:r>
            <a:r>
              <a:rPr kumimoji="0" lang="en-US" altLang="ko-KR" sz="3600" b="1" i="0" u="none" strike="noStrike" kern="0" cap="none" spc="-5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Pretendard" panose="02000503000000020004" pitchFamily="50" charset="-127"/>
              </a:rPr>
              <a:t>…. </a:t>
            </a:r>
          </a:p>
        </p:txBody>
      </p:sp>
      <p:sp>
        <p:nvSpPr>
          <p:cNvPr id="92" name="Rectangle 18">
            <a:extLst>
              <a:ext uri="{FF2B5EF4-FFF2-40B4-BE49-F238E27FC236}">
                <a16:creationId xmlns:a16="http://schemas.microsoft.com/office/drawing/2014/main" id="{ABADAE1C-A93D-4C88-A14E-83E3E948F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0304" y="6319163"/>
            <a:ext cx="14484112" cy="751028"/>
          </a:xfrm>
          <a:prstGeom prst="roundRect">
            <a:avLst>
              <a:gd name="adj" fmla="val 29841"/>
            </a:avLst>
          </a:prstGeom>
          <a:solidFill>
            <a:schemeClr val="accent4">
              <a:lumMod val="75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lIns="180119" tIns="90059" rIns="180119" bIns="90059" anchor="ctr"/>
          <a:lstStyle/>
          <a:p>
            <a:pPr algn="ctr" defTabSz="3352206">
              <a:spcBef>
                <a:spcPct val="50000"/>
              </a:spcBef>
            </a:pP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수업 결과</a:t>
            </a:r>
            <a:r>
              <a:rPr lang="en-US" altLang="ko-KR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… </a:t>
            </a: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실험 결과</a:t>
            </a:r>
            <a:r>
              <a:rPr lang="en-US" altLang="ko-KR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… </a:t>
            </a: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등</a:t>
            </a:r>
            <a:r>
              <a:rPr lang="en-US" altLang="ko-KR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…</a:t>
            </a:r>
          </a:p>
        </p:txBody>
      </p:sp>
      <p:sp>
        <p:nvSpPr>
          <p:cNvPr id="138" name="모서리가 둥근 직사각형 150">
            <a:extLst>
              <a:ext uri="{FF2B5EF4-FFF2-40B4-BE49-F238E27FC236}">
                <a16:creationId xmlns:a16="http://schemas.microsoft.com/office/drawing/2014/main" id="{5133EE60-6278-4784-921F-A34C0FF23DC6}"/>
              </a:ext>
            </a:extLst>
          </p:cNvPr>
          <p:cNvSpPr/>
          <p:nvPr/>
        </p:nvSpPr>
        <p:spPr>
          <a:xfrm>
            <a:off x="413493" y="7376322"/>
            <a:ext cx="14484112" cy="11742585"/>
          </a:xfrm>
          <a:prstGeom prst="roundRect">
            <a:avLst>
              <a:gd name="adj" fmla="val 3991"/>
            </a:avLst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  <p:txBody>
          <a:bodyPr lIns="180119" tIns="90059" rIns="180119" bIns="90059" rtlCol="0" anchor="t"/>
          <a:lstStyle/>
          <a:p>
            <a:pPr lvl="0" defTabSz="4134441" latinLnBrk="1">
              <a:lnSpc>
                <a:spcPct val="120000"/>
              </a:lnSpc>
            </a:pPr>
            <a:r>
              <a:rPr lang="ko-KR" altLang="en-US" sz="3200" b="1" kern="0" spc="-50" dirty="0">
                <a:solidFill>
                  <a:schemeClr val="accent4"/>
                </a:solidFill>
                <a:latin typeface="+mn-ea"/>
                <a:cs typeface="Pretendard" panose="02000503000000020004" pitchFamily="50" charset="-127"/>
              </a:rPr>
              <a:t>내용을 적습니다</a:t>
            </a:r>
            <a:r>
              <a:rPr lang="en-US" altLang="ko-KR" sz="3200" b="1" kern="0" spc="-50" dirty="0">
                <a:solidFill>
                  <a:schemeClr val="accent4"/>
                </a:solidFill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lvl="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lvl="0" defTabSz="4134441" latinLnBrk="1">
              <a:lnSpc>
                <a:spcPct val="120000"/>
              </a:lnSpc>
            </a:pPr>
            <a:endParaRPr lang="en-US" altLang="ko-KR" sz="2800" kern="0" spc="-50" dirty="0"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147" name="모서리가 둥근 직사각형 150">
            <a:extLst>
              <a:ext uri="{FF2B5EF4-FFF2-40B4-BE49-F238E27FC236}">
                <a16:creationId xmlns:a16="http://schemas.microsoft.com/office/drawing/2014/main" id="{68B3B9AD-E3A8-402F-9F79-9F215AE030E0}"/>
              </a:ext>
            </a:extLst>
          </p:cNvPr>
          <p:cNvSpPr/>
          <p:nvPr/>
        </p:nvSpPr>
        <p:spPr>
          <a:xfrm>
            <a:off x="15320302" y="37216079"/>
            <a:ext cx="14484113" cy="4964229"/>
          </a:xfrm>
          <a:prstGeom prst="roundRect">
            <a:avLst>
              <a:gd name="adj" fmla="val 10148"/>
            </a:avLst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  <p:txBody>
          <a:bodyPr lIns="180119" tIns="90059" rIns="180119" bIns="90059" rtlCol="0" anchor="t"/>
          <a:lstStyle/>
          <a:p>
            <a:pPr lvl="0" defTabSz="4134441" latinLnBrk="1">
              <a:lnSpc>
                <a:spcPct val="120000"/>
              </a:lnSpc>
            </a:pPr>
            <a:r>
              <a:rPr lang="ko-KR" altLang="en-US" sz="3200" b="1" kern="0" spc="-50" dirty="0">
                <a:solidFill>
                  <a:schemeClr val="accent4"/>
                </a:solidFill>
                <a:latin typeface="+mn-ea"/>
                <a:cs typeface="Pretendard" panose="02000503000000020004" pitchFamily="50" charset="-127"/>
              </a:rPr>
              <a:t>내용을 적습니다</a:t>
            </a:r>
            <a:r>
              <a:rPr lang="en-US" altLang="ko-KR" sz="3200" b="1" kern="0" spc="-50" dirty="0">
                <a:solidFill>
                  <a:schemeClr val="accent4"/>
                </a:solidFill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lvl="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352425" lvl="0" indent="-352425" defTabSz="4134441" latinLnBrk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endParaRPr lang="en-US" altLang="ko-KR" sz="2800" kern="0" spc="-50" dirty="0"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84" name="Rectangle 18">
            <a:extLst>
              <a:ext uri="{FF2B5EF4-FFF2-40B4-BE49-F238E27FC236}">
                <a16:creationId xmlns:a16="http://schemas.microsoft.com/office/drawing/2014/main" id="{BDA3BAA5-7637-49E7-9395-05335CC7D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60" y="19583076"/>
            <a:ext cx="14484112" cy="751028"/>
          </a:xfrm>
          <a:prstGeom prst="roundRect">
            <a:avLst>
              <a:gd name="adj" fmla="val 29841"/>
            </a:avLst>
          </a:prstGeom>
          <a:solidFill>
            <a:schemeClr val="accent4">
              <a:lumMod val="75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lIns="180119" tIns="90059" rIns="180119" bIns="90059" anchor="ctr"/>
          <a:lstStyle/>
          <a:p>
            <a:pPr algn="ctr" defTabSz="3352206">
              <a:spcBef>
                <a:spcPct val="50000"/>
              </a:spcBef>
            </a:pP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수업지도안 및 수업자료 </a:t>
            </a:r>
            <a:r>
              <a:rPr lang="en-US" altLang="ko-KR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/ </a:t>
            </a: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실험 방법 등</a:t>
            </a:r>
            <a:r>
              <a:rPr lang="en-US" altLang="ko-KR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…</a:t>
            </a:r>
          </a:p>
        </p:txBody>
      </p:sp>
      <p:sp>
        <p:nvSpPr>
          <p:cNvPr id="85" name="모서리가 둥근 직사각형 150">
            <a:extLst>
              <a:ext uri="{FF2B5EF4-FFF2-40B4-BE49-F238E27FC236}">
                <a16:creationId xmlns:a16="http://schemas.microsoft.com/office/drawing/2014/main" id="{0DBBBF7D-A72B-40F1-9B77-CB1C40108974}"/>
              </a:ext>
            </a:extLst>
          </p:cNvPr>
          <p:cNvSpPr/>
          <p:nvPr/>
        </p:nvSpPr>
        <p:spPr>
          <a:xfrm>
            <a:off x="421960" y="20640235"/>
            <a:ext cx="14484112" cy="21540073"/>
          </a:xfrm>
          <a:prstGeom prst="roundRect">
            <a:avLst>
              <a:gd name="adj" fmla="val 3991"/>
            </a:avLst>
          </a:prstGeom>
          <a:noFill/>
          <a:ln w="19050" cap="flat" cmpd="sng" algn="ctr">
            <a:solidFill>
              <a:schemeClr val="bg2"/>
            </a:solidFill>
            <a:prstDash val="solid"/>
          </a:ln>
          <a:effectLst/>
        </p:spPr>
        <p:txBody>
          <a:bodyPr lIns="180119" tIns="90059" rIns="180119" bIns="90059" rtlCol="0" anchor="t"/>
          <a:lstStyle/>
          <a:p>
            <a:pPr lvl="0" defTabSz="4134441" latinLnBrk="1">
              <a:lnSpc>
                <a:spcPct val="120000"/>
              </a:lnSpc>
            </a:pPr>
            <a:r>
              <a:rPr lang="ko-KR" altLang="en-US" sz="3200" b="1" kern="0" spc="-50" dirty="0">
                <a:solidFill>
                  <a:schemeClr val="accent4"/>
                </a:solidFill>
                <a:latin typeface="+mn-ea"/>
                <a:cs typeface="Pretendard" panose="02000503000000020004" pitchFamily="50" charset="-127"/>
              </a:rPr>
              <a:t>내용을 적습니다</a:t>
            </a:r>
            <a:r>
              <a:rPr lang="en-US" altLang="ko-KR" sz="3200" b="1" kern="0" spc="-50" dirty="0">
                <a:solidFill>
                  <a:schemeClr val="accent4"/>
                </a:solidFill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lvl="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lvl="0" defTabSz="4134441" latinLnBrk="1">
              <a:lnSpc>
                <a:spcPct val="120000"/>
              </a:lnSpc>
            </a:pPr>
            <a:endParaRPr lang="en-US" altLang="ko-KR" sz="2800" kern="0" spc="-50" dirty="0"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215" name="Rectangle 18">
            <a:extLst>
              <a:ext uri="{FF2B5EF4-FFF2-40B4-BE49-F238E27FC236}">
                <a16:creationId xmlns:a16="http://schemas.microsoft.com/office/drawing/2014/main" id="{9DD31DEC-0EE9-4C27-89FF-0C1DF72D0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9187" y="7711348"/>
            <a:ext cx="13892275" cy="576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119" tIns="90059" rIns="180119" bIns="90059" anchor="ctr"/>
          <a:lstStyle/>
          <a:p>
            <a:pPr lvl="0" algn="ctr" defTabSz="3352206">
              <a:spcBef>
                <a:spcPct val="50000"/>
              </a:spcBef>
              <a:defRPr/>
            </a:pPr>
            <a:r>
              <a:rPr lang="ko-KR" altLang="en-US" sz="3000" b="1" kern="0" dirty="0">
                <a:solidFill>
                  <a:prstClr val="white"/>
                </a:solidFill>
                <a:latin typeface="+mn-ea"/>
                <a:cs typeface="Arial" pitchFamily="34" charset="0"/>
              </a:rPr>
              <a:t>중요한 부분에 색깔을 주는 것도 좋습니다</a:t>
            </a:r>
            <a:endParaRPr lang="en-US" altLang="ko-KR" sz="3000" b="1" kern="0" dirty="0">
              <a:solidFill>
                <a:prstClr val="white"/>
              </a:solidFill>
              <a:latin typeface="+mn-ea"/>
              <a:cs typeface="Arial" pitchFamily="34" charset="0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4A694E17-9970-400D-AEBF-8DF8A4406159}"/>
              </a:ext>
            </a:extLst>
          </p:cNvPr>
          <p:cNvSpPr/>
          <p:nvPr/>
        </p:nvSpPr>
        <p:spPr>
          <a:xfrm>
            <a:off x="15659364" y="8689234"/>
            <a:ext cx="13839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34441" latinLnBrk="1"/>
            <a:r>
              <a:rPr lang="en-US" altLang="ko-KR" sz="3200" b="1" kern="0" spc="-50" dirty="0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1. </a:t>
            </a:r>
            <a:r>
              <a:rPr lang="ko-KR" altLang="en-US" sz="3200" b="1" kern="0" spc="-50" dirty="0" err="1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어쩌구</a:t>
            </a:r>
            <a:r>
              <a:rPr lang="ko-KR" altLang="en-US" sz="3200" b="1" kern="0" spc="-50" dirty="0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 </a:t>
            </a:r>
            <a:r>
              <a:rPr lang="ko-KR" altLang="en-US" sz="3200" b="1" kern="0" spc="-50" dirty="0" err="1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저쩌구</a:t>
            </a:r>
            <a:endParaRPr lang="en-US" altLang="ko-KR" sz="3200" b="1" kern="0" spc="-50" dirty="0">
              <a:solidFill>
                <a:schemeClr val="accent1">
                  <a:lumMod val="75000"/>
                </a:schemeClr>
              </a:solidFill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221" name="직사각형 220">
            <a:extLst>
              <a:ext uri="{FF2B5EF4-FFF2-40B4-BE49-F238E27FC236}">
                <a16:creationId xmlns:a16="http://schemas.microsoft.com/office/drawing/2014/main" id="{D1717E1F-AB25-427E-9092-28209DA9A23B}"/>
              </a:ext>
            </a:extLst>
          </p:cNvPr>
          <p:cNvSpPr/>
          <p:nvPr/>
        </p:nvSpPr>
        <p:spPr>
          <a:xfrm>
            <a:off x="16012142" y="9368178"/>
            <a:ext cx="13482688" cy="579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</p:txBody>
      </p:sp>
      <p:graphicFrame>
        <p:nvGraphicFramePr>
          <p:cNvPr id="50" name="표 49">
            <a:extLst>
              <a:ext uri="{FF2B5EF4-FFF2-40B4-BE49-F238E27FC236}">
                <a16:creationId xmlns:a16="http://schemas.microsoft.com/office/drawing/2014/main" id="{5A316588-59C8-4EF1-978F-E5CAF755C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934795"/>
              </p:ext>
            </p:extLst>
          </p:nvPr>
        </p:nvGraphicFramePr>
        <p:xfrm>
          <a:off x="15712627" y="10242433"/>
          <a:ext cx="13825972" cy="5029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5790">
                  <a:extLst>
                    <a:ext uri="{9D8B030D-6E8A-4147-A177-3AD203B41FA5}">
                      <a16:colId xmlns:a16="http://schemas.microsoft.com/office/drawing/2014/main" val="2019538465"/>
                    </a:ext>
                  </a:extLst>
                </a:gridCol>
                <a:gridCol w="6614160">
                  <a:extLst>
                    <a:ext uri="{9D8B030D-6E8A-4147-A177-3AD203B41FA5}">
                      <a16:colId xmlns:a16="http://schemas.microsoft.com/office/drawing/2014/main" val="385440675"/>
                    </a:ext>
                  </a:extLst>
                </a:gridCol>
                <a:gridCol w="2885440">
                  <a:extLst>
                    <a:ext uri="{9D8B030D-6E8A-4147-A177-3AD203B41FA5}">
                      <a16:colId xmlns:a16="http://schemas.microsoft.com/office/drawing/2014/main" val="4191926245"/>
                    </a:ext>
                  </a:extLst>
                </a:gridCol>
                <a:gridCol w="3610582">
                  <a:extLst>
                    <a:ext uri="{9D8B030D-6E8A-4147-A177-3AD203B41FA5}">
                      <a16:colId xmlns:a16="http://schemas.microsoft.com/office/drawing/2014/main" val="1573492547"/>
                    </a:ext>
                  </a:extLst>
                </a:gridCol>
              </a:tblGrid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b="1" dirty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b="1" dirty="0">
                          <a:solidFill>
                            <a:schemeClr val="tx1"/>
                          </a:solidFill>
                        </a:rPr>
                        <a:t>Topic</a:t>
                      </a:r>
                      <a:endParaRPr lang="ko-KR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b="1" dirty="0">
                          <a:solidFill>
                            <a:schemeClr val="tx1"/>
                          </a:solidFill>
                        </a:rPr>
                        <a:t>AI Big Ideas</a:t>
                      </a:r>
                      <a:endParaRPr lang="ko-KR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b="1" dirty="0">
                          <a:solidFill>
                            <a:schemeClr val="tx1"/>
                          </a:solidFill>
                        </a:rPr>
                        <a:t>AI Tools</a:t>
                      </a:r>
                      <a:endParaRPr lang="ko-KR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484441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85648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32381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888674"/>
                  </a:ext>
                </a:extLst>
              </a:tr>
              <a:tr h="4560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928634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039162"/>
                  </a:ext>
                </a:extLst>
              </a:tr>
              <a:tr h="4145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910025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971140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540815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185820"/>
                  </a:ext>
                </a:extLst>
              </a:tr>
              <a:tr h="2976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02898"/>
                  </a:ext>
                </a:extLst>
              </a:tr>
            </a:tbl>
          </a:graphicData>
        </a:graphic>
      </p:graphicFrame>
      <p:sp>
        <p:nvSpPr>
          <p:cNvPr id="52" name="직사각형 51">
            <a:extLst>
              <a:ext uri="{FF2B5EF4-FFF2-40B4-BE49-F238E27FC236}">
                <a16:creationId xmlns:a16="http://schemas.microsoft.com/office/drawing/2014/main" id="{0453661F-BDCE-4B35-981A-9237367FF92D}"/>
              </a:ext>
            </a:extLst>
          </p:cNvPr>
          <p:cNvSpPr/>
          <p:nvPr/>
        </p:nvSpPr>
        <p:spPr>
          <a:xfrm>
            <a:off x="15659364" y="15985375"/>
            <a:ext cx="13839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134441" latinLnBrk="1"/>
            <a:r>
              <a:rPr lang="en-US" altLang="ko-KR" sz="3200" b="1" kern="0" spc="-50" dirty="0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2. </a:t>
            </a:r>
            <a:r>
              <a:rPr lang="ko-KR" altLang="en-US" sz="3200" b="1" kern="0" spc="-50" dirty="0" err="1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어쩌구</a:t>
            </a:r>
            <a:r>
              <a:rPr lang="ko-KR" altLang="en-US" sz="3200" b="1" kern="0" spc="-50" dirty="0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 </a:t>
            </a:r>
            <a:r>
              <a:rPr lang="ko-KR" altLang="en-US" sz="3200" b="1" kern="0" spc="-50" dirty="0" err="1">
                <a:solidFill>
                  <a:schemeClr val="accent1">
                    <a:lumMod val="75000"/>
                  </a:schemeClr>
                </a:solidFill>
                <a:latin typeface="+mn-ea"/>
                <a:cs typeface="Pretendard" panose="02000503000000020004" pitchFamily="50" charset="-127"/>
              </a:rPr>
              <a:t>저쩌구</a:t>
            </a:r>
            <a:endParaRPr lang="en-US" altLang="ko-KR" sz="3200" b="1" kern="0" spc="-50" dirty="0">
              <a:solidFill>
                <a:schemeClr val="accent1">
                  <a:lumMod val="75000"/>
                </a:schemeClr>
              </a:solidFill>
              <a:latin typeface="+mn-ea"/>
              <a:cs typeface="Pretendard" panose="02000503000000020004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54F4C33D-AB0A-4D9F-9EF4-93086F169EC3}"/>
              </a:ext>
            </a:extLst>
          </p:cNvPr>
          <p:cNvSpPr/>
          <p:nvPr/>
        </p:nvSpPr>
        <p:spPr>
          <a:xfrm>
            <a:off x="16012142" y="16664319"/>
            <a:ext cx="13482688" cy="368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lvl="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ko-KR" sz="2800" kern="0" spc="-50" dirty="0">
              <a:latin typeface="+mn-ea"/>
              <a:cs typeface="Pretendard" panose="02000503000000020004" pitchFamily="50" charset="-127"/>
            </a:endParaRPr>
          </a:p>
          <a:p>
            <a:pPr marL="45720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어떤 내용이든 좋습니다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 </a:t>
            </a:r>
            <a:r>
              <a:rPr lang="ko-KR" altLang="en-US" sz="2800" kern="0" spc="-50" dirty="0">
                <a:latin typeface="+mn-ea"/>
                <a:cs typeface="Pretendard" panose="02000503000000020004" pitchFamily="50" charset="-127"/>
              </a:rPr>
              <a:t>구체적으로 적어보세요</a:t>
            </a:r>
            <a:r>
              <a:rPr lang="en-US" altLang="ko-KR" sz="2800" kern="0" spc="-50" dirty="0">
                <a:latin typeface="+mn-ea"/>
                <a:cs typeface="Pretendard" panose="02000503000000020004" pitchFamily="50" charset="-127"/>
              </a:rPr>
              <a:t>.</a:t>
            </a:r>
          </a:p>
          <a:p>
            <a:pPr marL="457200" lvl="0" indent="-457200" defTabSz="4134441" latinLnBrk="1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ko-KR" sz="2800" kern="0" spc="-50" dirty="0">
              <a:latin typeface="+mn-ea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13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72">
            <a:extLst>
              <a:ext uri="{FF2B5EF4-FFF2-40B4-BE49-F238E27FC236}">
                <a16:creationId xmlns:a16="http://schemas.microsoft.com/office/drawing/2014/main" id="{EECC1CAB-5512-4624-969F-322BE905615F}"/>
              </a:ext>
            </a:extLst>
          </p:cNvPr>
          <p:cNvSpPr/>
          <p:nvPr/>
        </p:nvSpPr>
        <p:spPr>
          <a:xfrm>
            <a:off x="8795580" y="27463094"/>
            <a:ext cx="8584351" cy="5264421"/>
          </a:xfrm>
          <a:prstGeom prst="roundRect">
            <a:avLst>
              <a:gd name="adj" fmla="val 3991"/>
            </a:avLst>
          </a:prstGeom>
          <a:solidFill>
            <a:srgbClr val="FFF5DD"/>
          </a:solidFill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4C8F051E-B8AA-44E6-9808-FD72B84491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6"/>
          <a:stretch/>
        </p:blipFill>
        <p:spPr>
          <a:xfrm>
            <a:off x="8698561" y="27489963"/>
            <a:ext cx="8716331" cy="5354053"/>
          </a:xfrm>
          <a:prstGeom prst="rect">
            <a:avLst/>
          </a:prstGeom>
        </p:spPr>
      </p:pic>
      <p:sp>
        <p:nvSpPr>
          <p:cNvPr id="21" name="모서리가 둥근 직사각형 57">
            <a:extLst>
              <a:ext uri="{FF2B5EF4-FFF2-40B4-BE49-F238E27FC236}">
                <a16:creationId xmlns:a16="http://schemas.microsoft.com/office/drawing/2014/main" id="{9EEC8B33-761E-44C3-8AEA-BBC48172F395}"/>
              </a:ext>
            </a:extLst>
          </p:cNvPr>
          <p:cNvSpPr/>
          <p:nvPr/>
        </p:nvSpPr>
        <p:spPr>
          <a:xfrm>
            <a:off x="341614" y="27463094"/>
            <a:ext cx="8270865" cy="5252604"/>
          </a:xfrm>
          <a:prstGeom prst="roundRect">
            <a:avLst>
              <a:gd name="adj" fmla="val 3991"/>
            </a:avLst>
          </a:prstGeom>
          <a:solidFill>
            <a:srgbClr val="FFF5DD"/>
          </a:solidFill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2" name="모서리가 둥근 직사각형 53">
            <a:extLst>
              <a:ext uri="{FF2B5EF4-FFF2-40B4-BE49-F238E27FC236}">
                <a16:creationId xmlns:a16="http://schemas.microsoft.com/office/drawing/2014/main" id="{C74CD874-D313-4615-987A-CDB89746F425}"/>
              </a:ext>
            </a:extLst>
          </p:cNvPr>
          <p:cNvSpPr/>
          <p:nvPr/>
        </p:nvSpPr>
        <p:spPr>
          <a:xfrm>
            <a:off x="12838763" y="22013239"/>
            <a:ext cx="4541168" cy="5226303"/>
          </a:xfrm>
          <a:prstGeom prst="roundRect">
            <a:avLst>
              <a:gd name="adj" fmla="val 3991"/>
            </a:avLst>
          </a:prstGeom>
          <a:solidFill>
            <a:srgbClr val="FFF5DD"/>
          </a:solidFill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3" name="모서리가 둥근 직사각형 52">
            <a:extLst>
              <a:ext uri="{FF2B5EF4-FFF2-40B4-BE49-F238E27FC236}">
                <a16:creationId xmlns:a16="http://schemas.microsoft.com/office/drawing/2014/main" id="{8C0087B1-B76A-4807-ABF0-58370A4534EF}"/>
              </a:ext>
            </a:extLst>
          </p:cNvPr>
          <p:cNvSpPr/>
          <p:nvPr/>
        </p:nvSpPr>
        <p:spPr>
          <a:xfrm>
            <a:off x="8782299" y="22013239"/>
            <a:ext cx="3851195" cy="5226303"/>
          </a:xfrm>
          <a:prstGeom prst="roundRect">
            <a:avLst>
              <a:gd name="adj" fmla="val 3991"/>
            </a:avLst>
          </a:prstGeom>
          <a:solidFill>
            <a:srgbClr val="FFF5DD"/>
          </a:solidFill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4" name="모서리가 둥근 직사각형 50">
            <a:extLst>
              <a:ext uri="{FF2B5EF4-FFF2-40B4-BE49-F238E27FC236}">
                <a16:creationId xmlns:a16="http://schemas.microsoft.com/office/drawing/2014/main" id="{B56D62B9-332B-4404-A375-64E236C13F5E}"/>
              </a:ext>
            </a:extLst>
          </p:cNvPr>
          <p:cNvSpPr/>
          <p:nvPr/>
        </p:nvSpPr>
        <p:spPr>
          <a:xfrm>
            <a:off x="341614" y="16564966"/>
            <a:ext cx="17038317" cy="5202795"/>
          </a:xfrm>
          <a:prstGeom prst="roundRect">
            <a:avLst>
              <a:gd name="adj" fmla="val 3991"/>
            </a:avLst>
          </a:prstGeom>
          <a:solidFill>
            <a:srgbClr val="FFF5DD"/>
          </a:solidFill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5" name="모서리가 둥근 직사각형 42">
            <a:extLst>
              <a:ext uri="{FF2B5EF4-FFF2-40B4-BE49-F238E27FC236}">
                <a16:creationId xmlns:a16="http://schemas.microsoft.com/office/drawing/2014/main" id="{A4D54240-55E7-4D9D-A5A9-BF12F649B10E}"/>
              </a:ext>
            </a:extLst>
          </p:cNvPr>
          <p:cNvSpPr/>
          <p:nvPr/>
        </p:nvSpPr>
        <p:spPr>
          <a:xfrm>
            <a:off x="341614" y="22013239"/>
            <a:ext cx="8270864" cy="5226303"/>
          </a:xfrm>
          <a:prstGeom prst="roundRect">
            <a:avLst>
              <a:gd name="adj" fmla="val 3991"/>
            </a:avLst>
          </a:prstGeom>
          <a:solidFill>
            <a:srgbClr val="FFF5DD"/>
          </a:solidFill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6" name="모서리가 둥근 직사각형 76">
            <a:extLst>
              <a:ext uri="{FF2B5EF4-FFF2-40B4-BE49-F238E27FC236}">
                <a16:creationId xmlns:a16="http://schemas.microsoft.com/office/drawing/2014/main" id="{16A57DD9-61D0-49A0-9FFE-1BBA9B814361}"/>
              </a:ext>
            </a:extLst>
          </p:cNvPr>
          <p:cNvSpPr/>
          <p:nvPr/>
        </p:nvSpPr>
        <p:spPr>
          <a:xfrm>
            <a:off x="341612" y="33890444"/>
            <a:ext cx="29496665" cy="7821433"/>
          </a:xfrm>
          <a:prstGeom prst="roundRect">
            <a:avLst>
              <a:gd name="adj" fmla="val 3991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7" name="모서리가 둥근 직사각형 70">
            <a:extLst>
              <a:ext uri="{FF2B5EF4-FFF2-40B4-BE49-F238E27FC236}">
                <a16:creationId xmlns:a16="http://schemas.microsoft.com/office/drawing/2014/main" id="{B40249A0-D718-4CA3-AAD3-32F3AC56FAB9}"/>
              </a:ext>
            </a:extLst>
          </p:cNvPr>
          <p:cNvSpPr/>
          <p:nvPr/>
        </p:nvSpPr>
        <p:spPr>
          <a:xfrm>
            <a:off x="17675436" y="16561746"/>
            <a:ext cx="12162842" cy="16165769"/>
          </a:xfrm>
          <a:prstGeom prst="roundRect">
            <a:avLst>
              <a:gd name="adj" fmla="val 1366"/>
            </a:avLst>
          </a:prstGeom>
          <a:solidFill>
            <a:srgbClr val="FFF5DD"/>
          </a:solidFill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336" tIns="90168" rIns="180336" bIns="90168"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BEC01221-D200-4584-B9EB-2E6E80395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612" y="665057"/>
            <a:ext cx="29570783" cy="5325091"/>
          </a:xfrm>
          <a:prstGeom prst="roundRect">
            <a:avLst>
              <a:gd name="adj" fmla="val 6992"/>
            </a:avLst>
          </a:prstGeom>
          <a:solidFill>
            <a:schemeClr val="tx1">
              <a:lumMod val="75000"/>
              <a:lumOff val="25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lIns="89194" tIns="44597" rIns="89194" bIns="44597" anchor="ctr"/>
          <a:lstStyle/>
          <a:p>
            <a:pPr algn="ctr" defTabSz="4139402" latinLnBrk="1"/>
            <a:endParaRPr lang="en-US" altLang="ko-KR" sz="4505" dirty="0">
              <a:solidFill>
                <a:schemeClr val="bg1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1D94B929-C1B5-4480-A318-406FD42AE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616" y="6250714"/>
            <a:ext cx="9646375" cy="7208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57150" algn="ctr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en-US" altLang="ko-KR" sz="4005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Introduction</a:t>
            </a:r>
          </a:p>
        </p:txBody>
      </p:sp>
      <p:sp>
        <p:nvSpPr>
          <p:cNvPr id="30" name="Rectangle 18">
            <a:extLst>
              <a:ext uri="{FF2B5EF4-FFF2-40B4-BE49-F238E27FC236}">
                <a16:creationId xmlns:a16="http://schemas.microsoft.com/office/drawing/2014/main" id="{20F45783-2448-4770-B509-4675F310D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51027" y="6250714"/>
            <a:ext cx="9538135" cy="7208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57150" algn="ctr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en-US" altLang="ko-KR" sz="4005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Teacher Learning Community</a:t>
            </a:r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id="{22A7FDCC-7888-4874-8F33-9FE3854E8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612" y="14889943"/>
            <a:ext cx="29520351" cy="7208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57150" algn="ctr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en-US" altLang="ko-KR" sz="4005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Results</a:t>
            </a:r>
          </a:p>
        </p:txBody>
      </p:sp>
      <p:sp>
        <p:nvSpPr>
          <p:cNvPr id="32" name="Rectangle 18">
            <a:extLst>
              <a:ext uri="{FF2B5EF4-FFF2-40B4-BE49-F238E27FC236}">
                <a16:creationId xmlns:a16="http://schemas.microsoft.com/office/drawing/2014/main" id="{9CCE89BD-BDB2-437B-8F28-38223FE65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039" y="16736497"/>
            <a:ext cx="2378869" cy="64878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시간 흐름</a:t>
            </a:r>
            <a:endParaRPr lang="en-US" altLang="ko-KR" sz="3204" dirty="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9BD514-7BC1-45F7-8835-2BCE04B70185}"/>
              </a:ext>
            </a:extLst>
          </p:cNvPr>
          <p:cNvSpPr txBox="1"/>
          <p:nvPr/>
        </p:nvSpPr>
        <p:spPr>
          <a:xfrm>
            <a:off x="615244" y="34059560"/>
            <a:ext cx="29017765" cy="7693209"/>
          </a:xfrm>
          <a:prstGeom prst="rect">
            <a:avLst/>
          </a:prstGeom>
          <a:noFill/>
          <a:ln w="57150">
            <a:noFill/>
            <a:prstDash val="sysDot"/>
          </a:ln>
        </p:spPr>
        <p:txBody>
          <a:bodyPr wrap="square" lIns="180336" tIns="90168" rIns="180336" bIns="90168" rtlCol="0">
            <a:spAutoFit/>
          </a:bodyPr>
          <a:lstStyle/>
          <a:p>
            <a:pPr marL="457749" indent="-457749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ko-KR" altLang="en-US" sz="3204" dirty="0">
                <a:solidFill>
                  <a:srgbClr val="00206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최근 </a:t>
            </a:r>
            <a:r>
              <a:rPr lang="en-US" altLang="ko-KR" sz="3204" dirty="0">
                <a:solidFill>
                  <a:srgbClr val="00206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15</a:t>
            </a:r>
            <a:r>
              <a:rPr lang="ko-KR" altLang="en-US" sz="3204" dirty="0">
                <a:solidFill>
                  <a:srgbClr val="00206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년 간 교사학습공동체 관련 국내연구동향 및 연구이슈에 대한 논의</a:t>
            </a:r>
            <a:r>
              <a:rPr lang="ko-KR" altLang="en-US" sz="2803" dirty="0">
                <a:solidFill>
                  <a:srgbClr val="00206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endParaRPr lang="en-US" altLang="ko-KR" sz="2803" dirty="0">
              <a:solidFill>
                <a:srgbClr val="002060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727947" indent="-470464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교사학습공동체에 대한 요구가 증가함에 따라 이에 관련된 연구 역시 증가하는 추세에 있음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특히 최근에는 전통적으로 교사모임이나 교과연구회의 형태로 이루어져왔던 학교 밖 교사학습공동체에 대한 연구뿐만 아니라 단위학교 또는 학교 안 교사학습공동체에 대한 논의가 점차 증가하고 있음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대부분 초등교사를 대상으로 한 교사학습공동체를 연구한 경우가 다수를 차지하고 있으며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변수 간 관계를 알아보거나 특정 변인에 대한 효과를 파악하고 일반화를 목적으로 하는 </a:t>
            </a:r>
            <a:r>
              <a:rPr lang="ko-KR" altLang="en-US" sz="275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양적연구보다는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r>
              <a:rPr lang="ko-KR" altLang="en-US" sz="275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질적연구가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보다 빈번히 수행되고 있음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</a:p>
          <a:p>
            <a:pPr marL="727947" indent="-470464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75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연구이슈별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분석을 살펴보았을 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최근으로 올수록 한 해 수행된 연구이슈의 종류가 점차 다양해지고 있으며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기타에 해당하는 연구 역시 증가하고 있음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이는 기존에 논의되지 않았던 새로운 연구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(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예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: </a:t>
            </a:r>
            <a:r>
              <a:rPr lang="ko-KR" altLang="en-US" sz="275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사회연결망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특성 수준 분석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)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가 이루어지고 있으며 교사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학습공동체 연구가 다양화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심화되고 있음을 보여줌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727947" indent="-470464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과학교과의 경우 </a:t>
            </a:r>
            <a:r>
              <a:rPr lang="ko-KR" altLang="en-US" sz="275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타교과에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비해 교사학습공동체에 대한 연구가 활발히 수행된 편이라 볼 수 있으나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공동체에 속한 교사 개개인에 초점을 둔 연구가 많으며 해당 교사학습공동체의 형성 및 발달과정에 대한 연구 또는 공동체로의 참여를 촉진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방해하는 요인에 대한 연구는 드물게 수행되었음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이는 교과교육분야에서 수행된 연구의 전반적인 특성으로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대부분 교사학습공동체의 개념이나 특성에 대한 논의는 다소 덜 이루어진 편이며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그보다는 운영사례를 소개하거나 교사 개인에 초점을 두고 그들의 전문지식이나 정체성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수업실천 등의 발달 또는 공동체 자체의 발달과정에 주로 초점을 두었음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추후 교과목에 초점을 둔 교사학습공동체의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특징을 살린 연구가 수행될 필요가 있을 것이라 사료됨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</a:t>
            </a:r>
          </a:p>
          <a:p>
            <a:pPr marL="727947" indent="-470464" defTabSz="4139402" latinLnBrk="1">
              <a:spcBef>
                <a:spcPts val="1183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US" altLang="ko-KR" sz="100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457749" indent="-457749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ko-KR" altLang="en-US" sz="3204" dirty="0">
                <a:solidFill>
                  <a:srgbClr val="00206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교사학습공동체의 특성</a:t>
            </a:r>
            <a:r>
              <a:rPr lang="en-US" altLang="ko-KR" sz="3204" dirty="0">
                <a:solidFill>
                  <a:srgbClr val="00206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r>
              <a:rPr lang="ko-KR" altLang="en-US" sz="3204" dirty="0">
                <a:solidFill>
                  <a:srgbClr val="002060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중 일부에만 중점을 둔 연구 보완</a:t>
            </a:r>
            <a:endParaRPr lang="en-US" altLang="ko-KR" sz="3204" dirty="0">
              <a:solidFill>
                <a:srgbClr val="002060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727947" indent="-470464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대부분의 교과교육기반 연구는 교사학습공동체의 여러 특성 중 일부 특성만을 명시적으로 언급하는 경향이 있음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다수의 연구는 교사학습공동체의 특성 중 지식이나 신념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경험을 공유하며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공동반성과 실천이 일어나고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공유된 가치와 비전이 있다는 점을 주로 제시하였음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특히 </a:t>
            </a:r>
            <a:r>
              <a:rPr lang="ko-KR" altLang="en-US" sz="275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과학과에서는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프로젝트 형식으로 교사학습공동체를 구성하여 공동체 내부에서의 교사 간 상호작용을 분석하거나 전문지식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인식변화를 살펴본 경우가 많았음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이는 교육학에서 공동체의 개념이나 특징에 대한 논의를 하는 것과 달리 교과기반 교사학습공동체 내에서 교사들의 발달이 어떠한지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공동체가 어떠한 과정을 거쳐 형성되고 발달되어가는지에 초점이 있기 때문으로 보임</a:t>
            </a:r>
            <a:r>
              <a:rPr lang="en-US" altLang="ko-KR" sz="275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E77801-636D-4DE7-A106-0082DA48C722}"/>
              </a:ext>
            </a:extLst>
          </p:cNvPr>
          <p:cNvSpPr txBox="1"/>
          <p:nvPr/>
        </p:nvSpPr>
        <p:spPr>
          <a:xfrm>
            <a:off x="341617" y="7211568"/>
            <a:ext cx="9609766" cy="694595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  <a:prstDash val="sysDot"/>
          </a:ln>
        </p:spPr>
        <p:txBody>
          <a:bodyPr wrap="square" lIns="180336" tIns="90168" rIns="180336" bIns="90168" rtlCol="0">
            <a:spAutoFit/>
          </a:bodyPr>
          <a:lstStyle/>
          <a:p>
            <a:pPr marL="457749" indent="-457749" defTabSz="4139402" latinLnBrk="1">
              <a:buClr>
                <a:srgbClr val="C0392B">
                  <a:lumMod val="75000"/>
                </a:srgbClr>
              </a:buClr>
              <a:buFont typeface="Wingdings" panose="05000000000000000000" pitchFamily="2" charset="2"/>
              <a:buChar char="l"/>
            </a:pPr>
            <a:r>
              <a:rPr lang="ko-KR" altLang="en-US" sz="3204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연구의 필요성 및 목적</a:t>
            </a:r>
            <a:endParaRPr lang="en-US" altLang="ko-KR" sz="3204" dirty="0">
              <a:solidFill>
                <a:srgbClr val="C0392B">
                  <a:lumMod val="75000"/>
                </a:srgb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685649" indent="-341259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최근 교사의 전문성을 제고하기 위한 방안으로 교사학습공동체가 주목 받고 있다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교사학습공동체는 기업맥락에서 이루어져 온 학습조직의 개념을 교육학의 맥락에서 학습공동체로 풀어낸 데 기반한 것으로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교육의 주체가 되는 교사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/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교원이 협력적인 학습을 통해 자주적으로 전문성 개발해나가는 방안을 의미한다</a:t>
            </a:r>
            <a:endParaRPr lang="en-US" altLang="ko-KR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685649" indent="-341259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교사를 대상으로 한 학습공동체 연구는 교사공동체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교원공동체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전문가 학습공동체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실천공동체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탐구공동체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배움의 공동체 등 다양한 명칭으로 연구되었으나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근본적으로 교사와 교원의 협력적 학습을 통해 본인의 수업이나 연구에 대한 전문성을 함양한다는 특징이 있다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  <a:endParaRPr lang="ko-KR" altLang="en-US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685649" indent="-341259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본 연구는 교사학습공동체에 관한 국내 연구동향을 분석함으로써 현재까지 이루어진 주요 연구이슈를 살펴보고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 추후 진행될 수 있는 연구의 방향을 제시하고 과학교육에의 시사점을 제공하는 데 그 목적이 있다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  <a:endParaRPr lang="ko-KR" altLang="en-US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E53DD5-7B10-45F0-BF01-3B7219CC74B4}"/>
              </a:ext>
            </a:extLst>
          </p:cNvPr>
          <p:cNvSpPr txBox="1"/>
          <p:nvPr/>
        </p:nvSpPr>
        <p:spPr>
          <a:xfrm>
            <a:off x="20300143" y="7169444"/>
            <a:ext cx="9538134" cy="7331134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  <a:prstDash val="sysDot"/>
          </a:ln>
        </p:spPr>
        <p:txBody>
          <a:bodyPr wrap="square" lIns="180336" tIns="90168" rIns="180336" bIns="90168" rtlCol="0">
            <a:spAutoFit/>
          </a:bodyPr>
          <a:lstStyle/>
          <a:p>
            <a:pPr marL="457749" indent="-457749" defTabSz="4139402" latinLnBrk="1">
              <a:spcBef>
                <a:spcPts val="1183"/>
              </a:spcBef>
              <a:buClr>
                <a:srgbClr val="C0392B"/>
              </a:buClr>
              <a:buFont typeface="Wingdings" panose="05000000000000000000" pitchFamily="2" charset="2"/>
              <a:buChar char="l"/>
            </a:pPr>
            <a:r>
              <a:rPr lang="ko-KR" altLang="en-US" sz="3204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분석논문 선정</a:t>
            </a:r>
            <a:endParaRPr lang="en-US" altLang="ko-KR" sz="3204" dirty="0">
              <a:solidFill>
                <a:srgbClr val="C0392B">
                  <a:lumMod val="75000"/>
                </a:srgb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675498" indent="-400530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최근 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15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년 간 국내 게재된 학술논문 중 교사학습공동체의 주요 특성을 만족하여 수행된 논문 </a:t>
            </a:r>
            <a:r>
              <a:rPr lang="en-US" altLang="ko-KR" sz="2803" u="sng" dirty="0">
                <a:solidFill>
                  <a:srgbClr val="C0392B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92</a:t>
            </a:r>
            <a:r>
              <a:rPr lang="ko-KR" altLang="en-US" sz="2803" u="sng" dirty="0">
                <a:solidFill>
                  <a:srgbClr val="C0392B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편</a:t>
            </a:r>
            <a:endParaRPr lang="en-US" altLang="ko-KR" sz="2803" u="sng" dirty="0">
              <a:solidFill>
                <a:srgbClr val="C0392B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675498" indent="-400530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RISS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에서 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[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교사학습공동체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전문가학습공동체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실천공동체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교사모임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]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 등의 키워드로 검색한 후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초록과 연구결과를 살펴보면서 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TLC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와 직접적으로 </a:t>
            </a:r>
            <a:r>
              <a:rPr lang="ko-KR" altLang="en-US" sz="280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연관있는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 연구만 선정</a:t>
            </a:r>
            <a:endParaRPr lang="en-US" altLang="ko-KR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675498" indent="-400530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제외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: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학위논문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교육공동체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/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교사협력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/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학습조직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</a:t>
            </a:r>
            <a:endParaRPr lang="en-US" altLang="ko-KR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675498" indent="-400530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endParaRPr lang="en-US" altLang="ko-KR" sz="400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274968" defTabSz="4139402" latinLnBrk="1">
              <a:spcBef>
                <a:spcPts val="601"/>
              </a:spcBef>
              <a:buClr>
                <a:srgbClr val="002060"/>
              </a:buClr>
            </a:pPr>
            <a:endParaRPr lang="en-US" altLang="ko-KR" sz="400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457749" indent="-457749" defTabSz="4139402" latinLnBrk="1">
              <a:spcBef>
                <a:spcPts val="601"/>
              </a:spcBef>
              <a:buClr>
                <a:srgbClr val="C0392B">
                  <a:lumMod val="75000"/>
                </a:srgbClr>
              </a:buClr>
              <a:buFont typeface="Wingdings" panose="05000000000000000000" pitchFamily="2" charset="2"/>
              <a:buChar char="l"/>
            </a:pPr>
            <a:r>
              <a:rPr lang="ko-KR" altLang="en-US" sz="3204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자료분석 방법</a:t>
            </a:r>
            <a:endParaRPr lang="en-US" altLang="ko-KR" sz="3204" dirty="0">
              <a:solidFill>
                <a:srgbClr val="C0392B">
                  <a:lumMod val="75000"/>
                </a:srgb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675498" indent="-400530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논문 수집 후 연구동향을 파악할 수 있는 기준을 선정함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(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시간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학교 안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·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밖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연구방법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80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학교급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교과목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)</a:t>
            </a:r>
          </a:p>
          <a:p>
            <a:pPr marL="675498" indent="-400530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기준에 부합하는 논문 초록과 연구결과를 살펴본 후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b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논문을 잘 대표할 수 있는 주요 키워드를 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3-4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개 추출함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키워드를 바탕으로 논문 간 공통되는 부분을 연결하여 </a:t>
            </a:r>
            <a:b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</a:b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연구이슈를 도출함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675498" indent="-400530" defTabSz="4139402" latinLnBrk="1">
              <a:spcBef>
                <a:spcPts val="601"/>
              </a:spcBef>
              <a:buClr>
                <a:srgbClr val="002060"/>
              </a:buClr>
              <a:buFont typeface="Wingdings" pitchFamily="2" charset="2"/>
              <a:buChar char="§"/>
            </a:pPr>
            <a:endParaRPr lang="en-US" altLang="ko-KR" sz="1101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7FA87E-AFD9-4D43-B8BC-0AFFDDDE9746}"/>
              </a:ext>
            </a:extLst>
          </p:cNvPr>
          <p:cNvSpPr txBox="1"/>
          <p:nvPr/>
        </p:nvSpPr>
        <p:spPr>
          <a:xfrm>
            <a:off x="10351027" y="7169444"/>
            <a:ext cx="9538135" cy="6961357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  <a:prstDash val="sysDot"/>
          </a:ln>
        </p:spPr>
        <p:txBody>
          <a:bodyPr wrap="square" lIns="180336" tIns="90168" rIns="180336" bIns="90168" rtlCol="0">
            <a:spAutoFit/>
          </a:bodyPr>
          <a:lstStyle/>
          <a:p>
            <a:pPr marL="457749" indent="-457749" defTabSz="4139402" latinLnBrk="1">
              <a:buClr>
                <a:srgbClr val="C0392B">
                  <a:lumMod val="75000"/>
                </a:srgbClr>
              </a:buClr>
              <a:buFont typeface="Wingdings" panose="05000000000000000000" pitchFamily="2" charset="2"/>
              <a:buChar char="l"/>
            </a:pPr>
            <a:r>
              <a:rPr lang="ko-KR" altLang="en-US" sz="3204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교사학습공동체</a:t>
            </a:r>
            <a:r>
              <a:rPr lang="en-US" altLang="ko-KR" sz="3204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(TLC)</a:t>
            </a:r>
            <a:r>
              <a:rPr lang="ko-KR" altLang="en-US" sz="3204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의 주요 특성</a:t>
            </a:r>
            <a:endParaRPr lang="en-US" altLang="ko-KR" sz="3204" dirty="0">
              <a:solidFill>
                <a:srgbClr val="C0392B">
                  <a:lumMod val="75000"/>
                </a:srgb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1338279" defTabSz="4139402" fontAlgn="base" latinLnBrk="1"/>
            <a:endParaRPr lang="en-US" altLang="ko-KR" sz="400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338279" defTabSz="4139402" fontAlgn="base" latinLnBrk="1"/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구성원 간 가치와 목적을 공유함</a:t>
            </a:r>
            <a:endParaRPr lang="en-US" altLang="ko-KR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338279" defTabSz="4139402" fontAlgn="base" latinLnBrk="1"/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협력을 통해 서로의 지식과 신념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경험을 공유함</a:t>
            </a:r>
          </a:p>
          <a:p>
            <a:pPr marL="1338279" defTabSz="4139402" fontAlgn="base" latinLnBrk="1"/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공동으로 문제를 해결하며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이 과정에서 끊임없는 반성과 실천 사이의 순환적인 노력이 이루어짐</a:t>
            </a:r>
            <a:endParaRPr lang="en-US" altLang="ko-KR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338279" defTabSz="4139402" fontAlgn="base" latinLnBrk="1"/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학생의 학습에 초점을 둠</a:t>
            </a:r>
            <a:endParaRPr lang="en-US" altLang="ko-KR" sz="28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338279" defTabSz="4139402" fontAlgn="base" latinLnBrk="1"/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리더십의 공유와 지원적 환경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자발성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지속성 등도 교사학습공동체의 주요 특성 중 하나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  <a:endParaRPr lang="en-US" altLang="ko-KR" sz="1001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82781" defTabSz="4139402" fontAlgn="base" latinLnBrk="1"/>
            <a:endParaRPr lang="en-US" altLang="ko-KR" sz="300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82781" defTabSz="4139402" fontAlgn="base" latinLnBrk="1"/>
            <a:endParaRPr lang="en-US" altLang="ko-KR" sz="1001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82781" defTabSz="4139402" fontAlgn="base" latinLnBrk="1"/>
            <a:endParaRPr lang="en-US" altLang="ko-KR" sz="1001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82781" defTabSz="4139402" fontAlgn="base" latinLnBrk="1"/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이러한 의미에서 해당 특성을 갖추고 있는 교사모임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교사연구회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실천공동체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온라인 커뮤니티 등을 모두 교사학습공동체의 일환으로 보았음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  <a:p>
            <a:pPr marL="182781" defTabSz="4139402" fontAlgn="base" latinLnBrk="1"/>
            <a:endParaRPr lang="en-US" altLang="ko-KR" sz="1702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  <a:p>
            <a:pPr marL="182781" defTabSz="4139402" fontAlgn="base" latinLnBrk="1"/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   </a:t>
            </a:r>
            <a:r>
              <a:rPr lang="ko-KR" altLang="en-US" sz="2803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공유된 가치와 비전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을 가진 구성원이 긴밀한 </a:t>
            </a:r>
            <a:r>
              <a:rPr lang="ko-KR" altLang="en-US" sz="2803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협력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을 통해 상호 간 </a:t>
            </a:r>
            <a:r>
              <a:rPr lang="ko-KR" altLang="en-US" sz="2803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지식과 경험을 공유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하며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,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이 과정에서 </a:t>
            </a:r>
            <a:r>
              <a:rPr lang="ko-KR" altLang="en-US" sz="2803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반성과 실천 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을 지속적으로 이어나가면서 </a:t>
            </a:r>
            <a:r>
              <a:rPr lang="ko-KR" altLang="en-US" sz="2803" dirty="0">
                <a:solidFill>
                  <a:srgbClr val="C0392B">
                    <a:lumMod val="7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공동으로 문제를 해결</a:t>
            </a:r>
            <a:r>
              <a:rPr lang="ko-KR" altLang="en-US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해나가는 집단을 의미함</a:t>
            </a:r>
            <a:r>
              <a:rPr lang="en-US" altLang="ko-KR" sz="28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</a:rPr>
              <a:t>.</a:t>
            </a:r>
          </a:p>
        </p:txBody>
      </p:sp>
      <p:sp>
        <p:nvSpPr>
          <p:cNvPr id="38" name="Rectangle 18">
            <a:extLst>
              <a:ext uri="{FF2B5EF4-FFF2-40B4-BE49-F238E27FC236}">
                <a16:creationId xmlns:a16="http://schemas.microsoft.com/office/drawing/2014/main" id="{4B5BD0BB-0C48-42D3-AB2C-E9F34E942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33549" y="6250714"/>
            <a:ext cx="9538135" cy="7208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57150" algn="ctr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en-US" altLang="ko-KR" sz="4005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Methods</a:t>
            </a:r>
          </a:p>
        </p:txBody>
      </p:sp>
      <p:sp>
        <p:nvSpPr>
          <p:cNvPr id="39" name="Rectangle 18">
            <a:extLst>
              <a:ext uri="{FF2B5EF4-FFF2-40B4-BE49-F238E27FC236}">
                <a16:creationId xmlns:a16="http://schemas.microsoft.com/office/drawing/2014/main" id="{F7C8C941-A33F-40A6-8CCA-5D5C71A5B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982" y="22142459"/>
            <a:ext cx="2378869" cy="64878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연구 방법</a:t>
            </a:r>
            <a:endParaRPr lang="en-US" altLang="ko-KR" sz="3204" dirty="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40" name="Rectangle 18">
            <a:extLst>
              <a:ext uri="{FF2B5EF4-FFF2-40B4-BE49-F238E27FC236}">
                <a16:creationId xmlns:a16="http://schemas.microsoft.com/office/drawing/2014/main" id="{65AE1106-6D01-4BBA-A800-3F4FA889E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0087" y="22142459"/>
            <a:ext cx="1766130" cy="64878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3204" dirty="0" err="1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학교급</a:t>
            </a:r>
            <a:endParaRPr lang="en-US" altLang="ko-KR" sz="3204" dirty="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41" name="Rectangle 18">
            <a:extLst>
              <a:ext uri="{FF2B5EF4-FFF2-40B4-BE49-F238E27FC236}">
                <a16:creationId xmlns:a16="http://schemas.microsoft.com/office/drawing/2014/main" id="{826339C1-9773-4E8E-A64A-8604BD745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66" y="22142459"/>
            <a:ext cx="2378869" cy="64878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학교 안</a:t>
            </a:r>
            <a:r>
              <a:rPr lang="en-US" altLang="ko-KR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/</a:t>
            </a:r>
            <a:r>
              <a:rPr lang="ko-KR" altLang="en-US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밖</a:t>
            </a:r>
            <a:endParaRPr lang="en-US" altLang="ko-KR" sz="3204" dirty="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42" name="Rectangle 18">
            <a:extLst>
              <a:ext uri="{FF2B5EF4-FFF2-40B4-BE49-F238E27FC236}">
                <a16:creationId xmlns:a16="http://schemas.microsoft.com/office/drawing/2014/main" id="{EB3B5395-E27D-4BA4-8658-6EFF022F4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73066" y="16736497"/>
            <a:ext cx="3388086" cy="64878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주요 연구이슈</a:t>
            </a:r>
            <a:endParaRPr lang="en-US" altLang="ko-KR" sz="3204" dirty="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graphicFrame>
        <p:nvGraphicFramePr>
          <p:cNvPr id="43" name="표 42">
            <a:extLst>
              <a:ext uri="{FF2B5EF4-FFF2-40B4-BE49-F238E27FC236}">
                <a16:creationId xmlns:a16="http://schemas.microsoft.com/office/drawing/2014/main" id="{364C9F68-0DC5-4892-8C30-A75523E29E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838084"/>
              </p:ext>
            </p:extLst>
          </p:nvPr>
        </p:nvGraphicFramePr>
        <p:xfrm>
          <a:off x="17970959" y="17549504"/>
          <a:ext cx="11662049" cy="7726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4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2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4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37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주요 연구이슈</a:t>
                      </a:r>
                      <a:endParaRPr lang="ko-KR" alt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하위내용</a:t>
                      </a:r>
                      <a:endParaRPr lang="ko-KR" alt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solidFill>
                            <a:schemeClr val="bg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설명　</a:t>
                      </a:r>
                      <a:endParaRPr lang="ko-KR" alt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72"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1.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개념 및 특징에 대한 논의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이론적 개념화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문헌연구를 통한</a:t>
                      </a:r>
                      <a:r>
                        <a:rPr lang="en-US" altLang="ko-KR" sz="2400" u="none" strike="noStrike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TLC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개념화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1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TLC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특성분석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교사 간 상호작용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</a:t>
                      </a:r>
                      <a:r>
                        <a:rPr lang="en-US" altLang="ko-KR" sz="2400" u="none" strike="noStrike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br>
                        <a:rPr lang="en-US" altLang="ko-KR" sz="2400" u="none" strike="noStrike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</a:br>
                      <a:r>
                        <a:rPr lang="ko-KR" altLang="en-US" sz="2400" u="none" strike="noStrike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교사학습공동체 형식적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수준 측정</a:t>
                      </a:r>
                      <a:endParaRPr lang="en-US" altLang="ko-KR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3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공동체 운영 특징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운영상 특징 및 갈등과 딜레마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372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2.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실태조사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운영사례 소개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운영실태 조사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설문을 통해 운영실태 조사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3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운영사례 기술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b="0" i="0" u="none" strike="noStrike" dirty="0">
                          <a:solidFill>
                            <a:schemeClr val="dk1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운영사례에 대한 자세한 소개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372">
                <a:tc rowSpan="5"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3.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공동체 내에서 </a:t>
                      </a:r>
                      <a:b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</a:b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 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교사의 전문성 발달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교사의 전문성 발달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PCK,</a:t>
                      </a:r>
                      <a:r>
                        <a:rPr lang="en-US" altLang="ko-KR" sz="2400" u="none" strike="noStrike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실천적 지식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2400" u="none" strike="noStrike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교사효능감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43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반성 및 실천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교사의 인식 발달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43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정체성 또는 </a:t>
                      </a:r>
                      <a:r>
                        <a:rPr lang="ko-KR" altLang="en-US" sz="2400" u="none" strike="noStrike" dirty="0" err="1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교사관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신장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43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참여경험 탐색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참여경험의 의미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43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리더의 발달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리더역할 및 리더의 성장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94372">
                <a:tc rowSpan="2"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4.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공동체 형성 및 발달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발달과정 탐색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공동체 형성 및 발달과정 탐색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43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공동체의 발달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공동체 자체의 성장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897194"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5.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지속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촉진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방해요인 탐색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공동체 관련 요인 탐색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지속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</a:t>
                      </a:r>
                      <a:r>
                        <a:rPr lang="en-US" altLang="ko-KR" sz="2400" u="none" strike="noStrike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촉진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</a:t>
                      </a:r>
                      <a:r>
                        <a:rPr lang="en-US" altLang="ko-KR" sz="2400" u="none" strike="noStrike" baseline="0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방해요인</a:t>
                      </a:r>
                      <a:r>
                        <a:rPr lang="en-US" altLang="ko-KR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2400" u="none" strike="noStrike" dirty="0"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참여동기</a:t>
                      </a:r>
                      <a:endParaRPr lang="en-US" altLang="ko-KR" sz="2400" u="none" strike="noStrike" dirty="0"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  <a:p>
                      <a:pPr algn="l" fontAlgn="ctr">
                        <a:lnSpc>
                          <a:spcPct val="110000"/>
                        </a:lnSpc>
                      </a:pPr>
                      <a:r>
                        <a:rPr lang="en-US" altLang="ko-KR" sz="2400" b="0" i="0" u="none" strike="noStrike" dirty="0">
                          <a:solidFill>
                            <a:srgbClr val="0C0C0C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(</a:t>
                      </a:r>
                      <a:r>
                        <a:rPr lang="ko-KR" altLang="en-US" sz="2400" b="0" i="0" u="none" strike="noStrike" dirty="0">
                          <a:solidFill>
                            <a:srgbClr val="0C0C0C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인적</a:t>
                      </a:r>
                      <a:r>
                        <a:rPr lang="en-US" altLang="ko-KR" sz="2400" b="0" i="0" u="none" strike="noStrike" dirty="0">
                          <a:solidFill>
                            <a:srgbClr val="0C0C0C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2400" b="0" i="0" u="none" strike="noStrike" dirty="0">
                          <a:solidFill>
                            <a:srgbClr val="0C0C0C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구조적</a:t>
                      </a:r>
                      <a:r>
                        <a:rPr lang="en-US" altLang="ko-KR" sz="2400" b="0" i="0" u="none" strike="noStrike" dirty="0">
                          <a:solidFill>
                            <a:srgbClr val="0C0C0C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, </a:t>
                      </a:r>
                      <a:r>
                        <a:rPr lang="ko-KR" altLang="en-US" sz="2400" b="0" i="0" u="none" strike="noStrike" dirty="0">
                          <a:solidFill>
                            <a:srgbClr val="0C0C0C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제도적 요인</a:t>
                      </a:r>
                      <a:r>
                        <a:rPr lang="en-US" altLang="ko-KR" sz="2400" b="0" i="0" u="none" strike="noStrike" dirty="0">
                          <a:solidFill>
                            <a:srgbClr val="0C0C0C"/>
                          </a:solidFill>
                          <a:effectLst/>
                          <a:latin typeface="나눔스퀘어_ac Bold" panose="020B0600000101010101" pitchFamily="50" charset="-127"/>
                          <a:ea typeface="나눔스퀘어_ac Bold" panose="020B0600000101010101" pitchFamily="50" charset="-127"/>
                        </a:rPr>
                        <a:t>)</a:t>
                      </a:r>
                      <a:endParaRPr lang="ko-KR" altLang="en-US" sz="2400" b="0" i="0" u="none" strike="noStrike" dirty="0">
                        <a:solidFill>
                          <a:srgbClr val="0C0C0C"/>
                        </a:solidFill>
                        <a:effectLst/>
                        <a:latin typeface="나눔스퀘어_ac Bold" panose="020B0600000101010101" pitchFamily="50" charset="-127"/>
                        <a:ea typeface="나눔스퀘어_ac Bold" panose="020B0600000101010101" pitchFamily="50" charset="-127"/>
                      </a:endParaRPr>
                    </a:p>
                  </a:txBody>
                  <a:tcPr marL="45775" marR="45775" marT="45775" marB="4577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44" name="그림 43">
            <a:extLst>
              <a:ext uri="{FF2B5EF4-FFF2-40B4-BE49-F238E27FC236}">
                <a16:creationId xmlns:a16="http://schemas.microsoft.com/office/drawing/2014/main" id="{ED873651-4FBA-41A5-9F6F-CC5466E281F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0" r="1127"/>
          <a:stretch/>
        </p:blipFill>
        <p:spPr>
          <a:xfrm>
            <a:off x="360782" y="16914612"/>
            <a:ext cx="9555255" cy="4739629"/>
          </a:xfrm>
          <a:prstGeom prst="rect">
            <a:avLst/>
          </a:prstGeom>
        </p:spPr>
      </p:pic>
      <p:pic>
        <p:nvPicPr>
          <p:cNvPr id="45" name="그림 44">
            <a:extLst>
              <a:ext uri="{FF2B5EF4-FFF2-40B4-BE49-F238E27FC236}">
                <a16:creationId xmlns:a16="http://schemas.microsoft.com/office/drawing/2014/main" id="{952AA37B-4C2F-4E57-8394-1CA68F0508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0314" y="22821428"/>
            <a:ext cx="4443083" cy="4533592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12D0A249-82A9-4C11-88CB-8F50E0FAE7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87" y="22633310"/>
            <a:ext cx="4825738" cy="4225407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:a16="http://schemas.microsoft.com/office/drawing/2014/main" id="{7EC6071D-9DA2-4204-A11B-1EBF7D7C66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331" y="23017536"/>
            <a:ext cx="5178632" cy="3929137"/>
          </a:xfrm>
          <a:prstGeom prst="rect">
            <a:avLst/>
          </a:prstGeom>
        </p:spPr>
      </p:pic>
      <p:pic>
        <p:nvPicPr>
          <p:cNvPr id="49" name="그림 48">
            <a:extLst>
              <a:ext uri="{FF2B5EF4-FFF2-40B4-BE49-F238E27FC236}">
                <a16:creationId xmlns:a16="http://schemas.microsoft.com/office/drawing/2014/main" id="{D7ECA34E-CBD9-44C9-B83C-F785659070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049" y="23053342"/>
            <a:ext cx="6070394" cy="3912031"/>
          </a:xfrm>
          <a:prstGeom prst="rect">
            <a:avLst/>
          </a:prstGeom>
        </p:spPr>
      </p:pic>
      <p:pic>
        <p:nvPicPr>
          <p:cNvPr id="51" name="그림 50">
            <a:extLst>
              <a:ext uri="{FF2B5EF4-FFF2-40B4-BE49-F238E27FC236}">
                <a16:creationId xmlns:a16="http://schemas.microsoft.com/office/drawing/2014/main" id="{CE379BD1-6133-4632-A444-3B618966F1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90" y="27782595"/>
            <a:ext cx="8277508" cy="4765633"/>
          </a:xfrm>
          <a:prstGeom prst="rect">
            <a:avLst/>
          </a:prstGeom>
        </p:spPr>
      </p:pic>
      <p:sp>
        <p:nvSpPr>
          <p:cNvPr id="52" name="Rectangle 18">
            <a:extLst>
              <a:ext uri="{FF2B5EF4-FFF2-40B4-BE49-F238E27FC236}">
                <a16:creationId xmlns:a16="http://schemas.microsoft.com/office/drawing/2014/main" id="{91C872E1-68BC-463D-BD7E-9FD1C5680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039" y="27622024"/>
            <a:ext cx="1766130" cy="64878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교과목</a:t>
            </a:r>
            <a:endParaRPr lang="en-US" altLang="ko-KR" sz="3204" dirty="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5DF7AB7-FE33-4AC8-A672-5ADC11898CCE}"/>
              </a:ext>
            </a:extLst>
          </p:cNvPr>
          <p:cNvSpPr txBox="1"/>
          <p:nvPr/>
        </p:nvSpPr>
        <p:spPr>
          <a:xfrm>
            <a:off x="9857489" y="17259420"/>
            <a:ext cx="7373904" cy="4095578"/>
          </a:xfrm>
          <a:prstGeom prst="rect">
            <a:avLst/>
          </a:prstGeom>
          <a:noFill/>
          <a:ln w="57150">
            <a:noFill/>
            <a:prstDash val="sysDot"/>
          </a:ln>
        </p:spPr>
        <p:txBody>
          <a:bodyPr wrap="square" lIns="180336" tIns="90168" rIns="180336" bIns="90168" rtlCol="0">
            <a:spAutoFit/>
          </a:bodyPr>
          <a:lstStyle/>
          <a:p>
            <a:pPr marL="457749" indent="-457749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2000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년대 초반부터 시간의 흐름에 따라 교사학습공동체에 대한 연구가 꾸준히 증가하고 있음</a:t>
            </a:r>
            <a:endParaRPr lang="en-US" altLang="ko-KR" sz="26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457749" indent="-457749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최근에는 학교 안 교사학습공동체에 대한 연구가 활발히 수행되고 있으나 여전히 학교 밖 교사학습공동체에 대한 연구가 주를 이룸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온라인 교사공동체에 대한 연구도 꾸준히 이루어짐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</a:t>
            </a:r>
          </a:p>
          <a:p>
            <a:pPr marL="457749" indent="-457749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초등학교 교사를 대상으로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r>
              <a:rPr lang="ko-KR" altLang="en-US" sz="260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질적연구로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수행된 연구가 주를 이루고 있음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또한 교과목 중에서는 과학과 체육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사회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수학 순으로 분포하였음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.</a:t>
            </a:r>
          </a:p>
        </p:txBody>
      </p:sp>
      <p:sp>
        <p:nvSpPr>
          <p:cNvPr id="54" name="Rectangle 18">
            <a:extLst>
              <a:ext uri="{FF2B5EF4-FFF2-40B4-BE49-F238E27FC236}">
                <a16:creationId xmlns:a16="http://schemas.microsoft.com/office/drawing/2014/main" id="{4C38CB30-E46C-47BE-8F2A-245B13258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926" y="15713683"/>
            <a:ext cx="17062005" cy="7187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en-US" altLang="ko-KR" sz="3604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(1) Research Trends in TLC</a:t>
            </a:r>
          </a:p>
        </p:txBody>
      </p:sp>
      <p:sp>
        <p:nvSpPr>
          <p:cNvPr id="56" name="Rectangle 18">
            <a:extLst>
              <a:ext uri="{FF2B5EF4-FFF2-40B4-BE49-F238E27FC236}">
                <a16:creationId xmlns:a16="http://schemas.microsoft.com/office/drawing/2014/main" id="{7D8A284D-0D3D-48CB-94B1-B5425C3CC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75436" y="15713683"/>
            <a:ext cx="12186527" cy="7187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5715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en-US" altLang="ko-KR" sz="3604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(2) Major Issues in Research on TLC</a:t>
            </a:r>
          </a:p>
        </p:txBody>
      </p:sp>
      <p:sp>
        <p:nvSpPr>
          <p:cNvPr id="57" name="오른쪽 화살표 37">
            <a:extLst>
              <a:ext uri="{FF2B5EF4-FFF2-40B4-BE49-F238E27FC236}">
                <a16:creationId xmlns:a16="http://schemas.microsoft.com/office/drawing/2014/main" id="{194EC255-2752-4132-8AB8-9D3156C424A5}"/>
              </a:ext>
            </a:extLst>
          </p:cNvPr>
          <p:cNvSpPr/>
          <p:nvPr/>
        </p:nvSpPr>
        <p:spPr>
          <a:xfrm>
            <a:off x="10519981" y="12697925"/>
            <a:ext cx="468565" cy="419541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139402" latinLnBrk="1"/>
            <a:endParaRPr lang="ko-KR" altLang="en-US" sz="811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</a:endParaRPr>
          </a:p>
        </p:txBody>
      </p:sp>
      <p:sp>
        <p:nvSpPr>
          <p:cNvPr id="58" name="Rectangle 18">
            <a:extLst>
              <a:ext uri="{FF2B5EF4-FFF2-40B4-BE49-F238E27FC236}">
                <a16:creationId xmlns:a16="http://schemas.microsoft.com/office/drawing/2014/main" id="{AED57ED8-EFCF-43A6-B7DF-0B2C0B54F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4264" y="7851878"/>
            <a:ext cx="947897" cy="3604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특성</a:t>
            </a:r>
            <a:r>
              <a:rPr lang="en-US" altLang="ko-KR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1</a:t>
            </a:r>
          </a:p>
        </p:txBody>
      </p:sp>
      <p:sp>
        <p:nvSpPr>
          <p:cNvPr id="59" name="Rectangle 18">
            <a:extLst>
              <a:ext uri="{FF2B5EF4-FFF2-40B4-BE49-F238E27FC236}">
                <a16:creationId xmlns:a16="http://schemas.microsoft.com/office/drawing/2014/main" id="{64278B25-6297-4FE0-A7A0-F33B75262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4264" y="8277574"/>
            <a:ext cx="947897" cy="3604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특성</a:t>
            </a:r>
            <a:r>
              <a:rPr lang="en-US" altLang="ko-KR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2</a:t>
            </a:r>
          </a:p>
        </p:txBody>
      </p:sp>
      <p:sp>
        <p:nvSpPr>
          <p:cNvPr id="60" name="Rectangle 18">
            <a:extLst>
              <a:ext uri="{FF2B5EF4-FFF2-40B4-BE49-F238E27FC236}">
                <a16:creationId xmlns:a16="http://schemas.microsoft.com/office/drawing/2014/main" id="{62F4390D-C873-4E2E-AB0A-DF93CD9E9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4264" y="8704723"/>
            <a:ext cx="947897" cy="3604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특성</a:t>
            </a:r>
            <a:r>
              <a:rPr lang="en-US" altLang="ko-KR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3</a:t>
            </a:r>
          </a:p>
        </p:txBody>
      </p:sp>
      <p:sp>
        <p:nvSpPr>
          <p:cNvPr id="61" name="Rectangle 18">
            <a:extLst>
              <a:ext uri="{FF2B5EF4-FFF2-40B4-BE49-F238E27FC236}">
                <a16:creationId xmlns:a16="http://schemas.microsoft.com/office/drawing/2014/main" id="{37F55164-8911-4BC2-B478-D2169A209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4264" y="9555818"/>
            <a:ext cx="947897" cy="3604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특성</a:t>
            </a:r>
            <a:r>
              <a:rPr lang="en-US" altLang="ko-KR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4</a:t>
            </a:r>
          </a:p>
        </p:txBody>
      </p:sp>
      <p:sp>
        <p:nvSpPr>
          <p:cNvPr id="62" name="Rectangle 18">
            <a:extLst>
              <a:ext uri="{FF2B5EF4-FFF2-40B4-BE49-F238E27FC236}">
                <a16:creationId xmlns:a16="http://schemas.microsoft.com/office/drawing/2014/main" id="{9F53574F-7731-4BEA-BE01-CCFE48FD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4264" y="9979145"/>
            <a:ext cx="947897" cy="3604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특성</a:t>
            </a:r>
            <a:r>
              <a:rPr lang="en-US" altLang="ko-KR" sz="2803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A0CD47-C76C-416A-844A-0AC2EB628E92}"/>
              </a:ext>
            </a:extLst>
          </p:cNvPr>
          <p:cNvSpPr txBox="1"/>
          <p:nvPr/>
        </p:nvSpPr>
        <p:spPr>
          <a:xfrm>
            <a:off x="17900424" y="29319095"/>
            <a:ext cx="11662051" cy="3140319"/>
          </a:xfrm>
          <a:prstGeom prst="rect">
            <a:avLst/>
          </a:prstGeom>
          <a:noFill/>
          <a:ln w="57150">
            <a:noFill/>
            <a:prstDash val="sysDot"/>
          </a:ln>
        </p:spPr>
        <p:txBody>
          <a:bodyPr wrap="square" lIns="180336" tIns="90168" rIns="180336" bIns="90168" rtlCol="0">
            <a:spAutoFit/>
          </a:bodyPr>
          <a:lstStyle/>
          <a:p>
            <a:pPr marL="457749" indent="-457749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시간의 흐름에 따라 공동체 내에서 교사의 전문성 발달이나 참여경험을 탐색하는 연구의 수가 증가하고 있으며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(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이론을 통한 해석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발견주제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),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공동체 자체에 초점을 두고 발달과정을 탐색하거나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(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예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: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유기체적 성장과정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개인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-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협력적 발달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)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집단전문성의 함양에 대해 탐색한 연구 수도 꾸준히 증가하는 추세에 있음</a:t>
            </a:r>
            <a:endParaRPr lang="en-US" altLang="ko-KR" sz="26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  <a:p>
            <a:pPr marL="457749" indent="-457749" defTabSz="4139402" latinLnBrk="1">
              <a:spcBef>
                <a:spcPts val="1183"/>
              </a:spcBef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새로운 연구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: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교사학습공동체 내 교사 간 상호작용을 연구하거나 교사학습공동체의 특성에 기반하여 형식적인 수준을 측정하는 연구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,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교사학습공동체의 </a:t>
            </a:r>
            <a:r>
              <a:rPr lang="ko-KR" altLang="en-US" sz="2603" dirty="0" err="1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사회연결망분석</a:t>
            </a:r>
            <a:r>
              <a:rPr lang="en-US" altLang="ko-KR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</a:t>
            </a:r>
            <a:r>
              <a:rPr lang="ko-KR" altLang="en-US" sz="2603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연구 등이 새로이 수행되고 있음</a:t>
            </a:r>
            <a:endParaRPr lang="en-US" altLang="ko-KR" sz="2603" dirty="0">
              <a:solidFill>
                <a:srgbClr val="0C0C0C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pic>
        <p:nvPicPr>
          <p:cNvPr id="64" name="그림 63">
            <a:extLst>
              <a:ext uri="{FF2B5EF4-FFF2-40B4-BE49-F238E27FC236}">
                <a16:creationId xmlns:a16="http://schemas.microsoft.com/office/drawing/2014/main" id="{AEEC46D6-AD15-455E-B1CF-764BF621F4B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8" r="19908"/>
          <a:stretch/>
        </p:blipFill>
        <p:spPr>
          <a:xfrm>
            <a:off x="18714984" y="25754315"/>
            <a:ext cx="5992118" cy="3249841"/>
          </a:xfrm>
          <a:prstGeom prst="rect">
            <a:avLst/>
          </a:prstGeom>
        </p:spPr>
      </p:pic>
      <p:sp>
        <p:nvSpPr>
          <p:cNvPr id="65" name="Rectangle 18">
            <a:extLst>
              <a:ext uri="{FF2B5EF4-FFF2-40B4-BE49-F238E27FC236}">
                <a16:creationId xmlns:a16="http://schemas.microsoft.com/office/drawing/2014/main" id="{9500DAF4-68F6-4C9B-894B-DA015FB59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612" y="33005438"/>
            <a:ext cx="29520351" cy="7208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57150" algn="ctr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en-US" altLang="ko-KR" sz="4005" dirty="0">
                <a:solidFill>
                  <a:srgbClr val="0C0C0C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Conclusion &amp; Discussion</a:t>
            </a:r>
          </a:p>
        </p:txBody>
      </p:sp>
      <p:sp>
        <p:nvSpPr>
          <p:cNvPr id="66" name="Rectangle 18">
            <a:extLst>
              <a:ext uri="{FF2B5EF4-FFF2-40B4-BE49-F238E27FC236}">
                <a16:creationId xmlns:a16="http://schemas.microsoft.com/office/drawing/2014/main" id="{30A67BF0-FCCB-4E66-A504-CEC1EF3F4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0871" y="27622024"/>
            <a:ext cx="3460173" cy="64878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80336" tIns="90168" rIns="180336" bIns="90168" anchor="ctr"/>
          <a:lstStyle/>
          <a:p>
            <a:pPr algn="ctr" defTabSz="3356229">
              <a:spcBef>
                <a:spcPct val="50000"/>
              </a:spcBef>
            </a:pPr>
            <a:r>
              <a:rPr lang="ko-KR" altLang="en-US" sz="3204" dirty="0" err="1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시간별</a:t>
            </a:r>
            <a:r>
              <a:rPr lang="ko-KR" altLang="en-US" sz="3204" dirty="0">
                <a:solidFill>
                  <a:prstClr val="white"/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 연구이슈</a:t>
            </a:r>
            <a:endParaRPr lang="en-US" altLang="ko-KR" sz="3204" dirty="0">
              <a:solidFill>
                <a:prstClr val="white"/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8C5BD7B-A570-4BFE-A932-5F102345C25A}"/>
              </a:ext>
            </a:extLst>
          </p:cNvPr>
          <p:cNvSpPr txBox="1"/>
          <p:nvPr/>
        </p:nvSpPr>
        <p:spPr>
          <a:xfrm>
            <a:off x="8907982" y="28254068"/>
            <a:ext cx="4554086" cy="490245"/>
          </a:xfrm>
          <a:prstGeom prst="rect">
            <a:avLst/>
          </a:prstGeom>
          <a:noFill/>
          <a:ln w="57150">
            <a:noFill/>
            <a:prstDash val="sysDot"/>
          </a:ln>
        </p:spPr>
        <p:txBody>
          <a:bodyPr wrap="square" lIns="180336" tIns="90168" rIns="180336" bIns="90168" rtlCol="0">
            <a:spAutoFit/>
          </a:bodyPr>
          <a:lstStyle/>
          <a:p>
            <a:pPr defTabSz="4139402" latinLnBrk="1">
              <a:spcBef>
                <a:spcPts val="1183"/>
              </a:spcBef>
              <a:buClr>
                <a:srgbClr val="002060"/>
              </a:buClr>
            </a:pPr>
            <a:r>
              <a:rPr lang="ko-KR" altLang="en-US" sz="2002" dirty="0">
                <a:solidFill>
                  <a:srgbClr val="000000">
                    <a:lumMod val="65000"/>
                    <a:lumOff val="35000"/>
                  </a:srgbClr>
                </a:solidFill>
                <a:latin typeface="나눔스퀘어_ac Bold" panose="020B0600000101010101" pitchFamily="50" charset="-127"/>
                <a:ea typeface="나눔스퀘어_ac Bold" panose="020B0600000101010101" pitchFamily="50" charset="-127"/>
                <a:cs typeface="Arial" pitchFamily="34" charset="0"/>
              </a:rPr>
              <a:t>논문 한 편 당 두 개까지 중복코딩</a:t>
            </a:r>
            <a:endParaRPr lang="en-US" altLang="ko-KR" sz="2002" dirty="0">
              <a:solidFill>
                <a:srgbClr val="000000">
                  <a:lumMod val="65000"/>
                  <a:lumOff val="35000"/>
                </a:srgbClr>
              </a:solidFill>
              <a:latin typeface="나눔스퀘어_ac Bold" panose="020B0600000101010101" pitchFamily="50" charset="-127"/>
              <a:ea typeface="나눔스퀘어_ac Bold" panose="020B0600000101010101" pitchFamily="50" charset="-127"/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48919D8-D171-4A92-9D12-56B9A1BAB2B9}"/>
              </a:ext>
            </a:extLst>
          </p:cNvPr>
          <p:cNvSpPr txBox="1"/>
          <p:nvPr/>
        </p:nvSpPr>
        <p:spPr>
          <a:xfrm>
            <a:off x="869921" y="833081"/>
            <a:ext cx="335220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3200" b="1" spc="-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Pretendard" panose="02000503000000020004" pitchFamily="50" charset="-127"/>
              </a:rPr>
              <a:t>2025 </a:t>
            </a:r>
            <a:r>
              <a:rPr lang="ko-KR" altLang="en-US" sz="3200" b="1" spc="-5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Pretendard" panose="02000503000000020004" pitchFamily="50" charset="-127"/>
              </a:rPr>
              <a:t>물교연말파티</a:t>
            </a:r>
            <a:endParaRPr lang="en-US" altLang="ko-KR" sz="3200" b="1" spc="-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Pretendard" panose="02000503000000020004" pitchFamily="50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87FFFFD0-6DDB-4BE4-872F-929DB0A970C1}"/>
              </a:ext>
            </a:extLst>
          </p:cNvPr>
          <p:cNvSpPr/>
          <p:nvPr/>
        </p:nvSpPr>
        <p:spPr>
          <a:xfrm>
            <a:off x="520843" y="2141131"/>
            <a:ext cx="29340877" cy="298543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6000" b="1" kern="0" spc="-50" dirty="0">
                <a:solidFill>
                  <a:schemeClr val="bg1"/>
                </a:solidFill>
                <a:latin typeface="+mj-ea"/>
                <a:ea typeface="+mj-ea"/>
                <a:cs typeface="Pretendard" panose="02000503000000020004" pitchFamily="50" charset="-127"/>
              </a:rPr>
              <a:t>제목을 적습니다</a:t>
            </a:r>
            <a:endParaRPr lang="en-US" altLang="ko-KR" sz="6000" b="1" kern="0" spc="-50" dirty="0">
              <a:solidFill>
                <a:schemeClr val="bg1"/>
              </a:solidFill>
              <a:latin typeface="+mj-ea"/>
              <a:ea typeface="+mj-ea"/>
              <a:cs typeface="Pretendard" panose="02000503000000020004" pitchFamily="50" charset="-127"/>
            </a:endParaRPr>
          </a:p>
          <a:p>
            <a:pPr algn="ctr"/>
            <a:endParaRPr lang="en-US" altLang="ko-KR" sz="4800" b="1" kern="0" spc="-50" dirty="0">
              <a:solidFill>
                <a:schemeClr val="bg1"/>
              </a:solidFill>
              <a:latin typeface="+mj-ea"/>
              <a:ea typeface="+mj-ea"/>
              <a:cs typeface="Pretendard" panose="02000503000000020004" pitchFamily="50" charset="-127"/>
            </a:endParaRPr>
          </a:p>
          <a:p>
            <a:pPr algn="ctr"/>
            <a:r>
              <a:rPr lang="ko-KR" altLang="en-US" sz="4400" b="1" kern="0" spc="-50" dirty="0">
                <a:solidFill>
                  <a:schemeClr val="bg1"/>
                </a:solidFill>
                <a:latin typeface="+mj-ea"/>
                <a:ea typeface="+mj-ea"/>
                <a:cs typeface="Pretendard" panose="02000503000000020004" pitchFamily="50" charset="-127"/>
              </a:rPr>
              <a:t>고 연 주</a:t>
            </a:r>
            <a:endParaRPr lang="en-US" altLang="ko-KR" sz="4400" b="1" kern="0" spc="-50" dirty="0">
              <a:solidFill>
                <a:schemeClr val="bg1"/>
              </a:solidFill>
              <a:latin typeface="+mj-ea"/>
              <a:ea typeface="+mj-ea"/>
              <a:cs typeface="Pretendard" panose="02000503000000020004" pitchFamily="50" charset="-127"/>
            </a:endParaRPr>
          </a:p>
          <a:p>
            <a:pPr algn="ctr"/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제주대학교 과학교육학부 물리교육전공 </a:t>
            </a:r>
            <a:r>
              <a:rPr lang="en-US" altLang="ko-KR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O</a:t>
            </a:r>
            <a:r>
              <a:rPr lang="ko-KR" altLang="en-US" sz="3600" b="1" kern="0" spc="-50" dirty="0">
                <a:solidFill>
                  <a:schemeClr val="bg1"/>
                </a:solidFill>
                <a:latin typeface="+mn-ea"/>
                <a:cs typeface="Pretendard" panose="02000503000000020004" pitchFamily="50" charset="-127"/>
              </a:rPr>
              <a:t>학년</a:t>
            </a:r>
            <a:endParaRPr lang="en-US" altLang="ko-KR" sz="3600" b="1" kern="0" spc="-50" dirty="0">
              <a:solidFill>
                <a:schemeClr val="bg1"/>
              </a:solidFill>
              <a:latin typeface="+mn-ea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5831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retendar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69A3A"/>
      </a:accent1>
      <a:accent2>
        <a:srgbClr val="8BC145"/>
      </a:accent2>
      <a:accent3>
        <a:srgbClr val="36AFCE"/>
      </a:accent3>
      <a:accent4>
        <a:srgbClr val="0049F0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사용자 지정 12">
      <a:majorFont>
        <a:latin typeface="나눔스퀘어_ac ExtraBold"/>
        <a:ea typeface="나눔스퀘어_ac ExtraBold"/>
        <a:cs typeface=""/>
      </a:majorFont>
      <a:minorFont>
        <a:latin typeface="나눔스퀘어_ac Bold"/>
        <a:ea typeface="나눔스퀘어_ac Bold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15317</TotalTime>
  <Words>1111</Words>
  <Application>Microsoft Office PowerPoint</Application>
  <PresentationFormat>사용자 지정</PresentationFormat>
  <Paragraphs>135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나눔스퀘어_ac ExtraBold</vt:lpstr>
      <vt:lpstr>Arial</vt:lpstr>
      <vt:lpstr>Pretendard ExtraBold</vt:lpstr>
      <vt:lpstr>나눔스퀘어_ac Bold</vt:lpstr>
      <vt:lpstr>Pretendard</vt:lpstr>
      <vt:lpstr>Wingdings</vt:lpstr>
      <vt:lpstr>Office Theme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Jung Taewon</dc:creator>
  <cp:lastModifiedBy>user</cp:lastModifiedBy>
  <cp:revision>556</cp:revision>
  <dcterms:created xsi:type="dcterms:W3CDTF">2022-03-08T09:40:54Z</dcterms:created>
  <dcterms:modified xsi:type="dcterms:W3CDTF">2025-12-10T05:05:40Z</dcterms:modified>
</cp:coreProperties>
</file>